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64" r:id="rId3"/>
    <p:sldId id="308" r:id="rId4"/>
    <p:sldId id="365" r:id="rId5"/>
    <p:sldId id="344" r:id="rId6"/>
    <p:sldId id="367" r:id="rId7"/>
    <p:sldId id="311" r:id="rId8"/>
    <p:sldId id="360" r:id="rId9"/>
    <p:sldId id="312" r:id="rId10"/>
    <p:sldId id="374" r:id="rId11"/>
    <p:sldId id="368" r:id="rId12"/>
    <p:sldId id="362" r:id="rId13"/>
    <p:sldId id="363" r:id="rId14"/>
    <p:sldId id="314" r:id="rId15"/>
    <p:sldId id="384" r:id="rId16"/>
    <p:sldId id="388" r:id="rId17"/>
    <p:sldId id="389" r:id="rId18"/>
    <p:sldId id="390" r:id="rId19"/>
    <p:sldId id="391" r:id="rId20"/>
    <p:sldId id="392" r:id="rId21"/>
    <p:sldId id="393" r:id="rId22"/>
    <p:sldId id="387" r:id="rId23"/>
    <p:sldId id="386" r:id="rId24"/>
    <p:sldId id="321" r:id="rId25"/>
    <p:sldId id="315" r:id="rId26"/>
    <p:sldId id="322" r:id="rId27"/>
    <p:sldId id="262" r:id="rId28"/>
    <p:sldId id="336" r:id="rId29"/>
    <p:sldId id="337" r:id="rId30"/>
    <p:sldId id="338" r:id="rId31"/>
    <p:sldId id="369" r:id="rId32"/>
    <p:sldId id="370" r:id="rId33"/>
    <p:sldId id="371" r:id="rId34"/>
    <p:sldId id="339" r:id="rId35"/>
    <p:sldId id="383" r:id="rId36"/>
    <p:sldId id="335" r:id="rId37"/>
    <p:sldId id="378" r:id="rId38"/>
    <p:sldId id="382" r:id="rId39"/>
    <p:sldId id="381" r:id="rId40"/>
    <p:sldId id="323" r:id="rId41"/>
    <p:sldId id="340" r:id="rId42"/>
    <p:sldId id="359" r:id="rId43"/>
    <p:sldId id="354" r:id="rId44"/>
    <p:sldId id="355" r:id="rId45"/>
    <p:sldId id="356" r:id="rId46"/>
    <p:sldId id="357" r:id="rId47"/>
    <p:sldId id="358" r:id="rId48"/>
    <p:sldId id="373" r:id="rId49"/>
    <p:sldId id="375" r:id="rId50"/>
    <p:sldId id="376" r:id="rId51"/>
    <p:sldId id="379" r:id="rId52"/>
    <p:sldId id="380" r:id="rId53"/>
    <p:sldId id="352" r:id="rId54"/>
    <p:sldId id="353" r:id="rId55"/>
    <p:sldId id="377" r:id="rId56"/>
    <p:sldId id="349" r:id="rId57"/>
    <p:sldId id="350" r:id="rId58"/>
    <p:sldId id="331" r:id="rId59"/>
  </p:sldIdLst>
  <p:sldSz cx="12192000" cy="6858000"/>
  <p:notesSz cx="6858000" cy="9144000"/>
  <p:embeddedFontLst>
    <p:embeddedFont>
      <p:font typeface="맑은 고딕" panose="020B0503020000020004" pitchFamily="50" charset="-127"/>
      <p:regular r:id="rId60"/>
      <p:bold r:id="rId61"/>
    </p:embeddedFont>
    <p:embeddedFont>
      <p:font typeface="충북대70주년체 Regular" panose="020B0000000000000000" pitchFamily="50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Yeojin" initials="LY" lastIdx="2" clrIdx="0">
    <p:extLst>
      <p:ext uri="{19B8F6BF-5375-455C-9EA6-DF929625EA0E}">
        <p15:presenceInfo xmlns:p15="http://schemas.microsoft.com/office/powerpoint/2012/main" userId="25d3d6238b5583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B71"/>
    <a:srgbClr val="F6D92A"/>
    <a:srgbClr val="FFFFFF"/>
    <a:srgbClr val="F6F3F0"/>
    <a:srgbClr val="EAD3B1"/>
    <a:srgbClr val="EADFCE"/>
    <a:srgbClr val="F4EEE4"/>
    <a:srgbClr val="5E514D"/>
    <a:srgbClr val="005CB8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7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FAF95-9890-B98B-C28E-8EB5AEC9C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6E8A3B-2AE4-62B5-4086-16A2003A1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66897-31C6-A2BF-47C8-0C40741F3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7779-4985-4A8B-9329-63B8F35BF4AA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61877-3918-027D-02D6-AB6F2351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1F94C-51A1-2937-3274-FA4B1B6C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6660-55AA-418C-A493-14BEE805F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3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16D9C-AFC9-9D19-9609-AF653126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4FDE41-5AA3-18B6-8243-818B17B6E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748A8-F52F-75EA-462E-E797349D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7779-4985-4A8B-9329-63B8F35BF4AA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D9B74-021F-1DAE-8898-3BEC8C52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9326D0-2997-63BD-398C-D5817C58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6660-55AA-418C-A493-14BEE805F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6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8BF4A-854E-BCEC-9A36-A6D6F7223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B54164-EBBA-A866-647C-FACD47810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A04F0-08DA-1743-90EF-D3E457A0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7779-4985-4A8B-9329-63B8F35BF4AA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5147D-A206-57B6-FD24-CA1A39EF4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046B01-8FCB-20D9-D121-AF1CB79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6660-55AA-418C-A493-14BEE805F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09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E3C71-3D9C-7674-C957-4470291D5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53A58-20B3-9821-A45E-9AAAFF695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36468-50C2-BBB3-AF30-0331F051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7779-4985-4A8B-9329-63B8F35BF4AA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CE9AD-CB61-151B-D331-053E39684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EC1A5-2484-4E7E-B8BD-5FD26FAC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6660-55AA-418C-A493-14BEE805F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87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FF5C8-E998-2929-ACED-462D6ED4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521192-1222-1B38-113D-8E5600DE1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7A8B1-6F88-6747-44A5-94440F61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7779-4985-4A8B-9329-63B8F35BF4AA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9CD88-A917-DBB9-3B47-06BCE241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9FF895-4DAA-1F37-95B7-7432A38E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6660-55AA-418C-A493-14BEE805F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3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F89BA-676E-577F-8FA5-FF5FF0B6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D667F-E3CC-C1FA-B847-2C0F99549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6B8941-A2BB-8B5E-90C2-5C368A78F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A352D1-12BB-01A8-A357-EAC08FD7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7779-4985-4A8B-9329-63B8F35BF4AA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0DB59-080D-429E-ADDC-C87C7458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364FBB-2C62-DAF3-59B2-2DA97834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6660-55AA-418C-A493-14BEE805F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17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F05CE-2889-617A-B7B6-93359CC3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09295E-8CF7-372F-7064-38E7510B9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0E33CD-8A9D-FEFE-D91A-DF1AF78E4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F0692-1946-EC48-4190-B831C7922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DA177C-B92A-DFE7-FDAC-722DA57D4A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97F8F8-BFBA-A8E4-9C6D-0F637587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7779-4985-4A8B-9329-63B8F35BF4AA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8060F7-AF9C-4DE8-6A67-F530A1C5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47ABA7-8343-080F-FB40-6CD322B3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6660-55AA-418C-A493-14BEE805F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8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D86D5-F44D-92E4-EE18-EAB12A9D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8E4A0A-7409-8FFE-2D5A-819DD93B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7779-4985-4A8B-9329-63B8F35BF4AA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0CFFE5-AA1D-B45B-B71B-AFF6B0B0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F3DB39-3CFD-2096-AA1E-C23420B2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6660-55AA-418C-A493-14BEE805F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90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5508BB-BC8F-6046-3F12-9CA7197B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7779-4985-4A8B-9329-63B8F35BF4AA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FF571B-C24C-B89E-8149-8003CDA9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62FC2F-BF75-577A-FD6D-BC6B98C8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6660-55AA-418C-A493-14BEE805F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5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66F67-C6D7-F928-F5E6-C57A9316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469751-40D2-AE10-9653-B7BD3C83D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F8FDB1-0099-3A26-2061-C97AA0E8F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F8CAA4-34D5-FBD9-836B-CD5DCCE1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7779-4985-4A8B-9329-63B8F35BF4AA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116E8E-35C2-30F8-162F-660C7E2C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23DDB2-8F55-2C43-06BB-BFC7A23B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6660-55AA-418C-A493-14BEE805F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55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1DBF6-75B3-4EC6-4613-2EB26DF1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8C45F9-63AB-76A7-A094-0EB68C9FF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0B391D-936C-C224-D54D-A985D1108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620D4-66B6-C14D-75E8-ECD72115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67779-4985-4A8B-9329-63B8F35BF4AA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84FAF6-90F4-154B-6D06-8366B9B4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77E097-53B6-8166-F214-643A17E5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C6660-55AA-418C-A493-14BEE805F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5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B63F20-6BD4-DC8E-1BA6-FAF22D97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AB038-D3AF-7226-68A0-D73EAE305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7E5AA-07BF-BBDB-BF7A-D6BD0E8FB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defRPr>
            </a:lvl1pPr>
          </a:lstStyle>
          <a:p>
            <a:fld id="{B0667779-4985-4A8B-9329-63B8F35BF4AA}" type="datetimeFigureOut">
              <a:rPr lang="ko-KR" altLang="en-US" smtClean="0"/>
              <a:pPr/>
              <a:t>2022-12-22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63EBB-C106-DDF2-879C-9CBE8EBB1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E7914-D038-719E-B888-DBAAF0619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defRPr>
            </a:lvl1pPr>
          </a:lstStyle>
          <a:p>
            <a:fld id="{B25C6660-55AA-418C-A493-14BEE805FFD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945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충북대70주년체 Regular" panose="020B0000000000000000" pitchFamily="50" charset="-127"/>
          <a:ea typeface="충북대70주년체 Regular" panose="020B00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충북대70주년체 Regular" panose="020B0000000000000000" pitchFamily="50" charset="-127"/>
          <a:ea typeface="충북대70주년체 Regular" panose="020B00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충북대70주년체 Regular" panose="020B0000000000000000" pitchFamily="50" charset="-127"/>
          <a:ea typeface="충북대70주년체 Regular" panose="020B00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충북대70주년체 Regular" panose="020B0000000000000000" pitchFamily="50" charset="-127"/>
          <a:ea typeface="충북대70주년체 Regular" panose="020B00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충북대70주년체 Regular" panose="020B0000000000000000" pitchFamily="50" charset="-127"/>
          <a:ea typeface="충북대70주년체 Regular" panose="020B00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충북대70주년체 Regular" panose="020B0000000000000000" pitchFamily="50" charset="-127"/>
          <a:ea typeface="충북대70주년체 Regular" panose="020B00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2.wdp"/><Relationship Id="rId18" Type="http://schemas.openxmlformats.org/officeDocument/2006/relationships/image" Target="../media/image70.png"/><Relationship Id="rId26" Type="http://schemas.openxmlformats.org/officeDocument/2006/relationships/image" Target="../media/image75.png"/><Relationship Id="rId3" Type="http://schemas.openxmlformats.org/officeDocument/2006/relationships/image" Target="../media/image59.png"/><Relationship Id="rId21" Type="http://schemas.microsoft.com/office/2007/relationships/hdphoto" Target="../media/hdphoto6.wdp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microsoft.com/office/2007/relationships/hdphoto" Target="../media/hdphoto4.wdp"/><Relationship Id="rId25" Type="http://schemas.openxmlformats.org/officeDocument/2006/relationships/image" Target="../media/image74.png"/><Relationship Id="rId2" Type="http://schemas.openxmlformats.org/officeDocument/2006/relationships/image" Target="../media/image58.png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24" Type="http://schemas.microsoft.com/office/2007/relationships/hdphoto" Target="../media/hdphoto7.wdp"/><Relationship Id="rId5" Type="http://schemas.openxmlformats.org/officeDocument/2006/relationships/image" Target="../media/image61.png"/><Relationship Id="rId15" Type="http://schemas.microsoft.com/office/2007/relationships/hdphoto" Target="../media/hdphoto3.wdp"/><Relationship Id="rId23" Type="http://schemas.openxmlformats.org/officeDocument/2006/relationships/image" Target="../media/image73.png"/><Relationship Id="rId28" Type="http://schemas.openxmlformats.org/officeDocument/2006/relationships/image" Target="../media/image77.png"/><Relationship Id="rId10" Type="http://schemas.openxmlformats.org/officeDocument/2006/relationships/image" Target="../media/image65.png"/><Relationship Id="rId19" Type="http://schemas.microsoft.com/office/2007/relationships/hdphoto" Target="../media/hdphoto5.wdp"/><Relationship Id="rId4" Type="http://schemas.openxmlformats.org/officeDocument/2006/relationships/image" Target="../media/image60.png"/><Relationship Id="rId9" Type="http://schemas.microsoft.com/office/2007/relationships/hdphoto" Target="../media/hdphoto1.wdp"/><Relationship Id="rId14" Type="http://schemas.openxmlformats.org/officeDocument/2006/relationships/image" Target="../media/image68.png"/><Relationship Id="rId22" Type="http://schemas.openxmlformats.org/officeDocument/2006/relationships/image" Target="../media/image72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3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AC7978-AA94-FB94-272F-DE6186F02749}"/>
              </a:ext>
            </a:extLst>
          </p:cNvPr>
          <p:cNvSpPr txBox="1"/>
          <p:nvPr/>
        </p:nvSpPr>
        <p:spPr>
          <a:xfrm>
            <a:off x="171637" y="180309"/>
            <a:ext cx="383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E51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2022 KH </a:t>
            </a:r>
            <a:r>
              <a:rPr lang="ko-KR" altLang="en-US" sz="1400" dirty="0">
                <a:solidFill>
                  <a:srgbClr val="5E51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정보교육원 파이널 프로젝트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606325-5A95-3BA1-6EF5-2E3E68C5A29A}"/>
              </a:ext>
            </a:extLst>
          </p:cNvPr>
          <p:cNvCxnSpPr>
            <a:cxnSpLocks/>
          </p:cNvCxnSpPr>
          <p:nvPr/>
        </p:nvCxnSpPr>
        <p:spPr>
          <a:xfrm>
            <a:off x="0" y="647128"/>
            <a:ext cx="12192000" cy="0"/>
          </a:xfrm>
          <a:prstGeom prst="line">
            <a:avLst/>
          </a:prstGeom>
          <a:ln w="12700">
            <a:solidFill>
              <a:srgbClr val="5E514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528408-5A17-A49C-DB4C-ACA85049E2DD}"/>
              </a:ext>
            </a:extLst>
          </p:cNvPr>
          <p:cNvCxnSpPr/>
          <p:nvPr/>
        </p:nvCxnSpPr>
        <p:spPr>
          <a:xfrm>
            <a:off x="11480799" y="0"/>
            <a:ext cx="0" cy="6858000"/>
          </a:xfrm>
          <a:prstGeom prst="line">
            <a:avLst/>
          </a:prstGeom>
          <a:ln w="12700">
            <a:solidFill>
              <a:srgbClr val="5E514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385FBD-4D65-1C40-57B9-2A38B5774184}"/>
              </a:ext>
            </a:extLst>
          </p:cNvPr>
          <p:cNvGrpSpPr/>
          <p:nvPr/>
        </p:nvGrpSpPr>
        <p:grpSpPr>
          <a:xfrm>
            <a:off x="2458866" y="2688871"/>
            <a:ext cx="6739325" cy="1881133"/>
            <a:chOff x="3107452" y="2773933"/>
            <a:chExt cx="6739325" cy="18811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417988-FD7D-24D4-557D-A2EC3CE1B29D}"/>
                </a:ext>
              </a:extLst>
            </p:cNvPr>
            <p:cNvSpPr txBox="1"/>
            <p:nvPr/>
          </p:nvSpPr>
          <p:spPr>
            <a:xfrm>
              <a:off x="3934515" y="2773933"/>
              <a:ext cx="562044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월간</a:t>
              </a:r>
              <a:r>
                <a:rPr lang="en-US" altLang="ko-KR" sz="66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; </a:t>
              </a:r>
              <a:r>
                <a:rPr lang="ko-KR" altLang="en-US" sz="66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문</a:t>
              </a:r>
              <a:r>
                <a:rPr lang="en-US" altLang="ko-KR" sz="66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(moon)</a:t>
              </a:r>
              <a:endParaRPr lang="ko-KR" altLang="en-US" sz="6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6E4329-25EE-249A-5C6B-96808CDC56F3}"/>
                </a:ext>
              </a:extLst>
            </p:cNvPr>
            <p:cNvSpPr txBox="1"/>
            <p:nvPr/>
          </p:nvSpPr>
          <p:spPr>
            <a:xfrm>
              <a:off x="5744372" y="3785276"/>
              <a:ext cx="4102405" cy="86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팀명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: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세일러문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(Seller-moon)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팀원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: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공이현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김희라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이여진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최경진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황산하</a:t>
              </a:r>
              <a:endPara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701319-BFDB-FB1D-D1F8-8B574548A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452" y="2779978"/>
              <a:ext cx="1074126" cy="89656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7992AA-9D90-17FB-418E-090A745AC27C}"/>
              </a:ext>
            </a:extLst>
          </p:cNvPr>
          <p:cNvSpPr txBox="1"/>
          <p:nvPr/>
        </p:nvSpPr>
        <p:spPr>
          <a:xfrm>
            <a:off x="8576275" y="6299893"/>
            <a:ext cx="281519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2022.10.03 – 2022.11.16</a:t>
            </a:r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904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FC17BF-9DFA-7422-5797-E46725E4E9FE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6897F-6188-CEDC-6CE3-7CF89262CBF8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요구 사항 정의서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B3C6A2-394D-AF2F-4807-39A5D9D26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33"/>
          <a:stretch/>
        </p:blipFill>
        <p:spPr>
          <a:xfrm>
            <a:off x="296872" y="1144747"/>
            <a:ext cx="6307127" cy="5408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27" y="86540"/>
            <a:ext cx="7655594" cy="250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970" y="2286157"/>
            <a:ext cx="4600766" cy="3270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711288" y="2881250"/>
            <a:ext cx="5741377" cy="10638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0"/>
            <a:endCxn id="4" idx="1"/>
          </p:cNvCxnSpPr>
          <p:nvPr/>
        </p:nvCxnSpPr>
        <p:spPr>
          <a:xfrm flipV="1">
            <a:off x="3581977" y="1338148"/>
            <a:ext cx="904350" cy="154310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8" idx="3"/>
            <a:endCxn id="5" idx="1"/>
          </p:cNvCxnSpPr>
          <p:nvPr/>
        </p:nvCxnSpPr>
        <p:spPr>
          <a:xfrm>
            <a:off x="6452665" y="3413185"/>
            <a:ext cx="842305" cy="5081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449" y="247189"/>
            <a:ext cx="8322320" cy="275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711289" y="5011271"/>
            <a:ext cx="5379404" cy="7515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cxnSpLocks/>
            <a:stCxn id="19" idx="0"/>
          </p:cNvCxnSpPr>
          <p:nvPr/>
        </p:nvCxnSpPr>
        <p:spPr>
          <a:xfrm flipV="1">
            <a:off x="3400991" y="3013006"/>
            <a:ext cx="1454586" cy="199826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19" idx="3"/>
            <a:endCxn id="7" idx="1"/>
          </p:cNvCxnSpPr>
          <p:nvPr/>
        </p:nvCxnSpPr>
        <p:spPr>
          <a:xfrm flipV="1">
            <a:off x="6090693" y="4420352"/>
            <a:ext cx="863635" cy="96669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328" y="2867877"/>
            <a:ext cx="4678745" cy="31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5725" y="1985969"/>
            <a:ext cx="7789403" cy="2636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716594" y="5774699"/>
            <a:ext cx="5379404" cy="751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cxnSpLocks/>
            <a:stCxn id="40" idx="3"/>
          </p:cNvCxnSpPr>
          <p:nvPr/>
        </p:nvCxnSpPr>
        <p:spPr>
          <a:xfrm flipV="1">
            <a:off x="6095998" y="4649532"/>
            <a:ext cx="1522333" cy="150094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8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9" grpId="0" animBg="1"/>
      <p:bldP spid="19" grpId="1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FC17BF-9DFA-7422-5797-E46725E4E9FE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6897F-6188-CEDC-6CE3-7CF89262CBF8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요구 사항 정의서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E9008-1A6E-7740-3842-D5A8DEAB2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07"/>
          <a:stretch/>
        </p:blipFill>
        <p:spPr>
          <a:xfrm>
            <a:off x="322547" y="1060907"/>
            <a:ext cx="5584767" cy="555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7BDDFD9-1A46-208A-352C-432DE0D8E081}"/>
              </a:ext>
            </a:extLst>
          </p:cNvPr>
          <p:cNvGrpSpPr/>
          <p:nvPr/>
        </p:nvGrpSpPr>
        <p:grpSpPr>
          <a:xfrm>
            <a:off x="699921" y="1042765"/>
            <a:ext cx="11401287" cy="5574618"/>
            <a:chOff x="699921" y="1042765"/>
            <a:chExt cx="11401287" cy="55746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70FD95D-9489-2C31-AA9A-AE28C13BC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8760" y="1060907"/>
              <a:ext cx="5584767" cy="38940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F693616-C04F-4B53-7868-CD4D96EA1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6872" y="4774638"/>
              <a:ext cx="3692661" cy="18427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8F9B739-0430-5E8A-6072-AE0F8A52B353}"/>
                </a:ext>
              </a:extLst>
            </p:cNvPr>
            <p:cNvSpPr/>
            <p:nvPr/>
          </p:nvSpPr>
          <p:spPr>
            <a:xfrm>
              <a:off x="6408760" y="1042765"/>
              <a:ext cx="5584767" cy="31910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CA8380B-3C04-8564-B965-105459D59CB6}"/>
                </a:ext>
              </a:extLst>
            </p:cNvPr>
            <p:cNvSpPr/>
            <p:nvPr/>
          </p:nvSpPr>
          <p:spPr>
            <a:xfrm>
              <a:off x="6408760" y="1380014"/>
              <a:ext cx="5584767" cy="113945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94151CF-E1FB-4352-1771-48BBB9A1847A}"/>
                </a:ext>
              </a:extLst>
            </p:cNvPr>
            <p:cNvSpPr/>
            <p:nvPr/>
          </p:nvSpPr>
          <p:spPr>
            <a:xfrm>
              <a:off x="6408760" y="2519464"/>
              <a:ext cx="5584767" cy="225517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E5707C-8717-9A78-146E-F748BEBA9DF3}"/>
                </a:ext>
              </a:extLst>
            </p:cNvPr>
            <p:cNvSpPr/>
            <p:nvPr/>
          </p:nvSpPr>
          <p:spPr>
            <a:xfrm>
              <a:off x="6408759" y="4774638"/>
              <a:ext cx="5584767" cy="184274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F14ED2-3E3B-8C71-971D-4DBCFAEEE1BA}"/>
                </a:ext>
              </a:extLst>
            </p:cNvPr>
            <p:cNvSpPr/>
            <p:nvPr/>
          </p:nvSpPr>
          <p:spPr>
            <a:xfrm>
              <a:off x="699921" y="1060908"/>
              <a:ext cx="5207393" cy="72898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80BB6DC-375A-472B-924D-F32B1A453739}"/>
                </a:ext>
              </a:extLst>
            </p:cNvPr>
            <p:cNvCxnSpPr/>
            <p:nvPr/>
          </p:nvCxnSpPr>
          <p:spPr>
            <a:xfrm>
              <a:off x="5907314" y="1575881"/>
              <a:ext cx="50144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082EC5-D17E-7FD3-777E-3F501AD7B9C8}"/>
                </a:ext>
              </a:extLst>
            </p:cNvPr>
            <p:cNvSpPr txBox="1"/>
            <p:nvPr/>
          </p:nvSpPr>
          <p:spPr>
            <a:xfrm>
              <a:off x="10671243" y="1084873"/>
              <a:ext cx="1429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FF0000"/>
                  </a:solidFill>
                </a:rPr>
                <a:t>EventAlert.jsx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16D0A8-28F2-2053-2224-F5B64475B80C}"/>
                </a:ext>
              </a:extLst>
            </p:cNvPr>
            <p:cNvSpPr txBox="1"/>
            <p:nvPr/>
          </p:nvSpPr>
          <p:spPr>
            <a:xfrm>
              <a:off x="10826885" y="2212459"/>
              <a:ext cx="943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FF0000"/>
                  </a:solidFill>
                </a:rPr>
                <a:t>Header.jsx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5E7B73-D1E0-E78D-5CDF-7850B89AC895}"/>
                </a:ext>
              </a:extLst>
            </p:cNvPr>
            <p:cNvSpPr txBox="1"/>
            <p:nvPr/>
          </p:nvSpPr>
          <p:spPr>
            <a:xfrm>
              <a:off x="11049943" y="4422128"/>
              <a:ext cx="9435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FF0000"/>
                  </a:solidFill>
                </a:rPr>
                <a:t>Slider.jsx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E999FD-C965-C489-8933-F686CB18385A}"/>
                </a:ext>
              </a:extLst>
            </p:cNvPr>
            <p:cNvSpPr txBox="1"/>
            <p:nvPr/>
          </p:nvSpPr>
          <p:spPr>
            <a:xfrm>
              <a:off x="10843053" y="6271062"/>
              <a:ext cx="10863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FF0000"/>
                  </a:solidFill>
                </a:rPr>
                <a:t>TabCards.jsx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A8E07F-BE40-E0E6-5A3F-EC3F304C86C8}"/>
              </a:ext>
            </a:extLst>
          </p:cNvPr>
          <p:cNvGrpSpPr/>
          <p:nvPr/>
        </p:nvGrpSpPr>
        <p:grpSpPr>
          <a:xfrm>
            <a:off x="687978" y="1084873"/>
            <a:ext cx="11441561" cy="5488588"/>
            <a:chOff x="680935" y="1122522"/>
            <a:chExt cx="11441561" cy="548858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4E91FE-12F5-FAE7-153B-11B384A5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5702" y="1207522"/>
              <a:ext cx="5837808" cy="274933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EDD10A-6FF3-52EF-4613-35B16BFA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72544" y="4753054"/>
              <a:ext cx="2449952" cy="159618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02DA57E-0FD6-6FBA-4934-C0ED7B66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9458" y="4222254"/>
              <a:ext cx="3253348" cy="1822822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D91A1CA-D1E3-4C78-9520-C3C82BD2ED53}"/>
                </a:ext>
              </a:extLst>
            </p:cNvPr>
            <p:cNvSpPr/>
            <p:nvPr/>
          </p:nvSpPr>
          <p:spPr>
            <a:xfrm flipH="1" flipV="1">
              <a:off x="680935" y="3468914"/>
              <a:ext cx="5226378" cy="314219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7340E62-CE12-3432-95D6-A41A5CB4266E}"/>
                </a:ext>
              </a:extLst>
            </p:cNvPr>
            <p:cNvSpPr/>
            <p:nvPr/>
          </p:nvSpPr>
          <p:spPr>
            <a:xfrm flipH="1" flipV="1">
              <a:off x="6095998" y="1342415"/>
              <a:ext cx="1209474" cy="241246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8386BBB-B117-8432-DDFC-1F2054643705}"/>
                </a:ext>
              </a:extLst>
            </p:cNvPr>
            <p:cNvSpPr/>
            <p:nvPr/>
          </p:nvSpPr>
          <p:spPr>
            <a:xfrm flipH="1" flipV="1">
              <a:off x="7441394" y="1122522"/>
              <a:ext cx="4681101" cy="87164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E1987-3E61-8CCE-BD4B-DB426E7EF962}"/>
                </a:ext>
              </a:extLst>
            </p:cNvPr>
            <p:cNvSpPr txBox="1"/>
            <p:nvPr/>
          </p:nvSpPr>
          <p:spPr>
            <a:xfrm>
              <a:off x="6104103" y="3770380"/>
              <a:ext cx="1429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FF0000"/>
                  </a:solidFill>
                </a:rPr>
                <a:t>Sidebar.jsx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703189-1CCB-1EE5-B028-73DACE1FC199}"/>
                </a:ext>
              </a:extLst>
            </p:cNvPr>
            <p:cNvSpPr txBox="1"/>
            <p:nvPr/>
          </p:nvSpPr>
          <p:spPr>
            <a:xfrm>
              <a:off x="10575584" y="2000687"/>
              <a:ext cx="1429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FF0000"/>
                  </a:solidFill>
                </a:rPr>
                <a:t>Navbar.jsx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FA28F29-8BAC-C835-75A6-53B90D5EC467}"/>
                </a:ext>
              </a:extLst>
            </p:cNvPr>
            <p:cNvCxnSpPr/>
            <p:nvPr/>
          </p:nvCxnSpPr>
          <p:spPr>
            <a:xfrm>
              <a:off x="7494157" y="2387962"/>
              <a:ext cx="62843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371F1E1-DDC6-A241-C019-4935228E7B7E}"/>
                </a:ext>
              </a:extLst>
            </p:cNvPr>
            <p:cNvCxnSpPr>
              <a:cxnSpLocks/>
            </p:cNvCxnSpPr>
            <p:nvPr/>
          </p:nvCxnSpPr>
          <p:spPr>
            <a:xfrm>
              <a:off x="6419458" y="4446983"/>
              <a:ext cx="88601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50FAFA4-50BE-2B4A-571A-CCCB1C506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6488" y="5046703"/>
              <a:ext cx="699776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024389D-928D-36D7-4877-226C267E24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21" r="-1"/>
          <a:stretch/>
        </p:blipFill>
        <p:spPr>
          <a:xfrm>
            <a:off x="3352800" y="188603"/>
            <a:ext cx="4556494" cy="450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242CB64-ABE7-D5DA-2E64-AEA3FE5FE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3809" y="2112137"/>
            <a:ext cx="5092470" cy="451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0ECE31-44DC-5FED-7F1B-1912EA8FB3C7}"/>
              </a:ext>
            </a:extLst>
          </p:cNvPr>
          <p:cNvSpPr/>
          <p:nvPr/>
        </p:nvSpPr>
        <p:spPr>
          <a:xfrm>
            <a:off x="690664" y="1804808"/>
            <a:ext cx="749030" cy="1605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C62EFB9-407B-E34A-4C39-DDF2B23EEFCD}"/>
              </a:ext>
            </a:extLst>
          </p:cNvPr>
          <p:cNvCxnSpPr>
            <a:endCxn id="30" idx="1"/>
          </p:cNvCxnSpPr>
          <p:nvPr/>
        </p:nvCxnSpPr>
        <p:spPr>
          <a:xfrm flipV="1">
            <a:off x="1425628" y="2441109"/>
            <a:ext cx="1927172" cy="1706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667192C-5A01-F96E-7104-FD761689A9B4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1439694" y="2607379"/>
            <a:ext cx="5604115" cy="17646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5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FC17BF-9DFA-7422-5797-E46725E4E9FE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6897F-6188-CEDC-6CE3-7CF89262CBF8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요구 사항 정의서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B1FA65-3CED-F44F-AF72-6AB5E8AAA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86"/>
          <a:stretch/>
        </p:blipFill>
        <p:spPr>
          <a:xfrm>
            <a:off x="203200" y="1623785"/>
            <a:ext cx="6342743" cy="4022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6FA20A-188E-8AD7-8708-39EDB704A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" t="33489" r="64206" b="13023"/>
          <a:stretch/>
        </p:blipFill>
        <p:spPr>
          <a:xfrm>
            <a:off x="7240773" y="1042764"/>
            <a:ext cx="4231758" cy="3668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D5B272-8282-38A9-A917-8F6C1B5C3F8B}"/>
              </a:ext>
            </a:extLst>
          </p:cNvPr>
          <p:cNvGrpSpPr/>
          <p:nvPr/>
        </p:nvGrpSpPr>
        <p:grpSpPr>
          <a:xfrm>
            <a:off x="2569365" y="2053492"/>
            <a:ext cx="5667154" cy="2179123"/>
            <a:chOff x="2573079" y="2063267"/>
            <a:chExt cx="5667154" cy="217912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767CE6-6B28-E1F7-D465-2BED1BAC5022}"/>
                </a:ext>
              </a:extLst>
            </p:cNvPr>
            <p:cNvSpPr/>
            <p:nvPr/>
          </p:nvSpPr>
          <p:spPr>
            <a:xfrm>
              <a:off x="2573079" y="2063267"/>
              <a:ext cx="744279" cy="2269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3F03060-2D84-96E2-E68D-A2BCF1BF832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3317358" y="2176736"/>
              <a:ext cx="4922875" cy="20656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E8A44B4-748B-9889-DEDF-6FFB04FD8807}"/>
              </a:ext>
            </a:extLst>
          </p:cNvPr>
          <p:cNvGrpSpPr/>
          <p:nvPr/>
        </p:nvGrpSpPr>
        <p:grpSpPr>
          <a:xfrm>
            <a:off x="2569365" y="2214461"/>
            <a:ext cx="9237191" cy="4392868"/>
            <a:chOff x="2568859" y="2217038"/>
            <a:chExt cx="9237191" cy="439286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3753FC1-D356-98FE-FE92-D135F844B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6" t="13805" r="30260" b="13939"/>
            <a:stretch/>
          </p:blipFill>
          <p:spPr>
            <a:xfrm>
              <a:off x="5590907" y="2941673"/>
              <a:ext cx="6215143" cy="3668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F274EB7-8472-A935-F3B5-99BC95F7E6B0}"/>
                </a:ext>
              </a:extLst>
            </p:cNvPr>
            <p:cNvGrpSpPr/>
            <p:nvPr/>
          </p:nvGrpSpPr>
          <p:grpSpPr>
            <a:xfrm>
              <a:off x="2568859" y="2217038"/>
              <a:ext cx="8997707" cy="4148136"/>
              <a:chOff x="2568859" y="2217038"/>
              <a:chExt cx="8997707" cy="4148136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057651E-537C-0C99-5594-7CB93C29D956}"/>
                  </a:ext>
                </a:extLst>
              </p:cNvPr>
              <p:cNvGrpSpPr/>
              <p:nvPr/>
            </p:nvGrpSpPr>
            <p:grpSpPr>
              <a:xfrm>
                <a:off x="2568859" y="2217038"/>
                <a:ext cx="6955151" cy="3714192"/>
                <a:chOff x="2573079" y="2063267"/>
                <a:chExt cx="6955151" cy="3714192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8BAF4BF7-5C8C-E6FB-842E-2E7027FBA87A}"/>
                    </a:ext>
                  </a:extLst>
                </p:cNvPr>
                <p:cNvSpPr/>
                <p:nvPr/>
              </p:nvSpPr>
              <p:spPr>
                <a:xfrm>
                  <a:off x="2573079" y="2063267"/>
                  <a:ext cx="744279" cy="226938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1" name="직선 화살표 연결선 30">
                  <a:extLst>
                    <a:ext uri="{FF2B5EF4-FFF2-40B4-BE49-F238E27FC236}">
                      <a16:creationId xmlns:a16="http://schemas.microsoft.com/office/drawing/2014/main" id="{F1A8457A-B49A-B8A0-5073-E3EBC402B702}"/>
                    </a:ext>
                  </a:extLst>
                </p:cNvPr>
                <p:cNvCxnSpPr>
                  <a:cxnSpLocks/>
                  <a:stCxn id="30" idx="3"/>
                </p:cNvCxnSpPr>
                <p:nvPr/>
              </p:nvCxnSpPr>
              <p:spPr>
                <a:xfrm>
                  <a:off x="3317358" y="2176736"/>
                  <a:ext cx="6210872" cy="3600723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352E0C7-3674-A2F0-AA86-0C63DC146108}"/>
                  </a:ext>
                </a:extLst>
              </p:cNvPr>
              <p:cNvSpPr/>
              <p:nvPr/>
            </p:nvSpPr>
            <p:spPr>
              <a:xfrm>
                <a:off x="9535886" y="5759526"/>
                <a:ext cx="2030680" cy="60564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B392148-B045-3D5E-B0AF-1D1E71F2E6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6" t="33253" r="46309" b="13513"/>
          <a:stretch/>
        </p:blipFill>
        <p:spPr>
          <a:xfrm>
            <a:off x="5809932" y="2958248"/>
            <a:ext cx="6342743" cy="365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49D6A93D-285C-2B32-0B31-92AB32B653E5}"/>
              </a:ext>
            </a:extLst>
          </p:cNvPr>
          <p:cNvGrpSpPr/>
          <p:nvPr/>
        </p:nvGrpSpPr>
        <p:grpSpPr>
          <a:xfrm>
            <a:off x="2569365" y="2657631"/>
            <a:ext cx="9583310" cy="780803"/>
            <a:chOff x="2569365" y="2657631"/>
            <a:chExt cx="9583310" cy="78080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B9ED03D-E174-58ED-C3BD-32BDF48D81F3}"/>
                </a:ext>
              </a:extLst>
            </p:cNvPr>
            <p:cNvSpPr/>
            <p:nvPr/>
          </p:nvSpPr>
          <p:spPr>
            <a:xfrm>
              <a:off x="2569365" y="2657631"/>
              <a:ext cx="2513780" cy="2934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DCCBE14-9CEB-AB7A-09E6-ED4D39D20E09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5104411" y="2951107"/>
              <a:ext cx="705521" cy="2472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DEDD45-656B-EAA5-4324-7C253B486929}"/>
                </a:ext>
              </a:extLst>
            </p:cNvPr>
            <p:cNvSpPr/>
            <p:nvPr/>
          </p:nvSpPr>
          <p:spPr>
            <a:xfrm>
              <a:off x="5809932" y="2958248"/>
              <a:ext cx="6342743" cy="480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AA341DA-7E31-3088-FCA4-C5C4834399AD}"/>
              </a:ext>
            </a:extLst>
          </p:cNvPr>
          <p:cNvGrpSpPr/>
          <p:nvPr/>
        </p:nvGrpSpPr>
        <p:grpSpPr>
          <a:xfrm>
            <a:off x="1573619" y="1042764"/>
            <a:ext cx="8057269" cy="956157"/>
            <a:chOff x="1573619" y="1042764"/>
            <a:chExt cx="8057269" cy="95615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E7F13B2-CDAB-4C3C-52B0-5737A1B84E8D}"/>
                </a:ext>
              </a:extLst>
            </p:cNvPr>
            <p:cNvGrpSpPr/>
            <p:nvPr/>
          </p:nvGrpSpPr>
          <p:grpSpPr>
            <a:xfrm>
              <a:off x="1573619" y="1330036"/>
              <a:ext cx="5667154" cy="668885"/>
              <a:chOff x="1573619" y="1330036"/>
              <a:chExt cx="5667154" cy="668885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63F2303-F067-80B0-DB74-545E9A728991}"/>
                  </a:ext>
                </a:extLst>
              </p:cNvPr>
              <p:cNvSpPr/>
              <p:nvPr/>
            </p:nvSpPr>
            <p:spPr>
              <a:xfrm>
                <a:off x="1573619" y="1623785"/>
                <a:ext cx="999460" cy="37513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3521FDB1-D8FE-4DBA-9302-01D49477B3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3079" y="1330036"/>
                <a:ext cx="4667694" cy="29374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8F2A836-E677-7D50-7239-24D20FF02D70}"/>
                </a:ext>
              </a:extLst>
            </p:cNvPr>
            <p:cNvSpPr/>
            <p:nvPr/>
          </p:nvSpPr>
          <p:spPr>
            <a:xfrm>
              <a:off x="7240773" y="1042764"/>
              <a:ext cx="2390115" cy="5810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B35D380-EB34-BF92-DAF8-4125E186512B}"/>
              </a:ext>
            </a:extLst>
          </p:cNvPr>
          <p:cNvGrpSpPr/>
          <p:nvPr/>
        </p:nvGrpSpPr>
        <p:grpSpPr>
          <a:xfrm>
            <a:off x="2581240" y="3706026"/>
            <a:ext cx="6242472" cy="2833793"/>
            <a:chOff x="2581240" y="3706026"/>
            <a:chExt cx="6242472" cy="2833793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16436C8-2B1B-004F-F334-BE01BCDAD69D}"/>
                </a:ext>
              </a:extLst>
            </p:cNvPr>
            <p:cNvSpPr/>
            <p:nvPr/>
          </p:nvSpPr>
          <p:spPr>
            <a:xfrm>
              <a:off x="2581240" y="3706026"/>
              <a:ext cx="2327218" cy="2221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AE91B7C-EC3C-79A2-C2EE-38BB229567E8}"/>
                </a:ext>
              </a:extLst>
            </p:cNvPr>
            <p:cNvCxnSpPr/>
            <p:nvPr/>
          </p:nvCxnSpPr>
          <p:spPr>
            <a:xfrm>
              <a:off x="4916384" y="3811979"/>
              <a:ext cx="2149434" cy="142223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C1B61D5-20D0-8D45-CCDB-95CD74C2005C}"/>
                </a:ext>
              </a:extLst>
            </p:cNvPr>
            <p:cNvSpPr/>
            <p:nvPr/>
          </p:nvSpPr>
          <p:spPr>
            <a:xfrm>
              <a:off x="7053943" y="5234215"/>
              <a:ext cx="1769769" cy="13056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FF18EF-8E4B-D21A-0B76-70725E1FCAF5}"/>
              </a:ext>
            </a:extLst>
          </p:cNvPr>
          <p:cNvGrpSpPr/>
          <p:nvPr/>
        </p:nvGrpSpPr>
        <p:grpSpPr>
          <a:xfrm>
            <a:off x="1612836" y="2677850"/>
            <a:ext cx="10262565" cy="3854783"/>
            <a:chOff x="1600332" y="2674688"/>
            <a:chExt cx="10262565" cy="385478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3AB3B7-3BAB-3E6E-1007-F90934DBB4BE}"/>
                </a:ext>
              </a:extLst>
            </p:cNvPr>
            <p:cNvGrpSpPr/>
            <p:nvPr/>
          </p:nvGrpSpPr>
          <p:grpSpPr>
            <a:xfrm>
              <a:off x="1600332" y="2674688"/>
              <a:ext cx="10262565" cy="3854783"/>
              <a:chOff x="1673158" y="2689352"/>
              <a:chExt cx="10262565" cy="3854783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C7B2A24-652B-868F-6303-8F6EAD5D0339}"/>
                  </a:ext>
                </a:extLst>
              </p:cNvPr>
              <p:cNvSpPr/>
              <p:nvPr/>
            </p:nvSpPr>
            <p:spPr>
              <a:xfrm>
                <a:off x="1673158" y="3969040"/>
                <a:ext cx="969034" cy="43319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CAE7792-C38E-C5F8-BAB6-F160D7FE5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2758" y="2689352"/>
                <a:ext cx="6052965" cy="385478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AB8C689-C92A-D303-BC9D-A4E8FC733FDC}"/>
                </a:ext>
              </a:extLst>
            </p:cNvPr>
            <p:cNvCxnSpPr/>
            <p:nvPr/>
          </p:nvCxnSpPr>
          <p:spPr>
            <a:xfrm>
              <a:off x="2590632" y="4306845"/>
              <a:ext cx="3184449" cy="8598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" descr="C:/Users/산하/AppData/Roaming/PolarisOffice/ETemp/20132_15520304/fImage14140010278467.png">
            <a:extLst>
              <a:ext uri="{FF2B5EF4-FFF2-40B4-BE49-F238E27FC236}">
                <a16:creationId xmlns:a16="http://schemas.microsoft.com/office/drawing/2014/main" id="{5B248686-D780-3965-758F-70C567ECD44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62" y="3031808"/>
            <a:ext cx="5425440" cy="3448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6C6831-99DA-76AD-1047-3096FD0E8768}"/>
              </a:ext>
            </a:extLst>
          </p:cNvPr>
          <p:cNvGrpSpPr/>
          <p:nvPr/>
        </p:nvGrpSpPr>
        <p:grpSpPr>
          <a:xfrm>
            <a:off x="647380" y="3090625"/>
            <a:ext cx="8366111" cy="2114787"/>
            <a:chOff x="660080" y="3090625"/>
            <a:chExt cx="8366111" cy="2114787"/>
          </a:xfrm>
        </p:grpSpPr>
        <p:sp>
          <p:nvSpPr>
            <p:cNvPr id="32" name="Rect 0">
              <a:extLst>
                <a:ext uri="{FF2B5EF4-FFF2-40B4-BE49-F238E27FC236}">
                  <a16:creationId xmlns:a16="http://schemas.microsoft.com/office/drawing/2014/main" id="{49F1D236-4B18-B049-6E34-771C9934872F}"/>
                </a:ext>
              </a:extLst>
            </p:cNvPr>
            <p:cNvSpPr>
              <a:spLocks/>
            </p:cNvSpPr>
            <p:nvPr/>
          </p:nvSpPr>
          <p:spPr>
            <a:xfrm>
              <a:off x="660080" y="4419653"/>
              <a:ext cx="913133" cy="785759"/>
            </a:xfrm>
            <a:prstGeom prst="rect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37" name="Rect 0">
              <a:extLst>
                <a:ext uri="{FF2B5EF4-FFF2-40B4-BE49-F238E27FC236}">
                  <a16:creationId xmlns:a16="http://schemas.microsoft.com/office/drawing/2014/main" id="{832B6217-6C2A-D490-9451-33B731AA2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1766" y="4251767"/>
              <a:ext cx="5039352" cy="520258"/>
            </a:xfrm>
            <a:prstGeom prst="straightConnector1">
              <a:avLst/>
            </a:prstGeom>
            <a:ln w="2857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도형 67">
              <a:extLst>
                <a:ext uri="{FF2B5EF4-FFF2-40B4-BE49-F238E27FC236}">
                  <a16:creationId xmlns:a16="http://schemas.microsoft.com/office/drawing/2014/main" id="{3F75E08E-9B4D-DF85-B230-BE7922C47ED1}"/>
                </a:ext>
              </a:extLst>
            </p:cNvPr>
            <p:cNvSpPr>
              <a:spLocks/>
            </p:cNvSpPr>
            <p:nvPr/>
          </p:nvSpPr>
          <p:spPr>
            <a:xfrm>
              <a:off x="6655736" y="3090625"/>
              <a:ext cx="2370455" cy="1265555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8C27B04-970A-0807-5A90-75F827A7B058}"/>
              </a:ext>
            </a:extLst>
          </p:cNvPr>
          <p:cNvGrpSpPr/>
          <p:nvPr/>
        </p:nvGrpSpPr>
        <p:grpSpPr>
          <a:xfrm>
            <a:off x="2578756" y="4668354"/>
            <a:ext cx="6623611" cy="850265"/>
            <a:chOff x="2578756" y="4668354"/>
            <a:chExt cx="6623611" cy="850265"/>
          </a:xfrm>
        </p:grpSpPr>
        <p:sp>
          <p:nvSpPr>
            <p:cNvPr id="43" name="Rect 0">
              <a:extLst>
                <a:ext uri="{FF2B5EF4-FFF2-40B4-BE49-F238E27FC236}">
                  <a16:creationId xmlns:a16="http://schemas.microsoft.com/office/drawing/2014/main" id="{5ECA8A34-203C-20A2-BD4B-2AAC0335B0B1}"/>
                </a:ext>
              </a:extLst>
            </p:cNvPr>
            <p:cNvSpPr>
              <a:spLocks/>
            </p:cNvSpPr>
            <p:nvPr/>
          </p:nvSpPr>
          <p:spPr>
            <a:xfrm>
              <a:off x="2578756" y="4798902"/>
              <a:ext cx="2211070" cy="140970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4" name="Rect 0">
              <a:extLst>
                <a:ext uri="{FF2B5EF4-FFF2-40B4-BE49-F238E27FC236}">
                  <a16:creationId xmlns:a16="http://schemas.microsoft.com/office/drawing/2014/main" id="{BBCCA2DB-2701-14FE-9CF9-64FA2F9736E9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4789826" y="4869387"/>
              <a:ext cx="2036371" cy="567317"/>
            </a:xfrm>
            <a:prstGeom prst="straightConnector1">
              <a:avLst/>
            </a:prstGeom>
            <a:ln w="2857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도형 79">
              <a:extLst>
                <a:ext uri="{FF2B5EF4-FFF2-40B4-BE49-F238E27FC236}">
                  <a16:creationId xmlns:a16="http://schemas.microsoft.com/office/drawing/2014/main" id="{BFA91481-EA8E-E256-3DD3-F2337790FBC5}"/>
                </a:ext>
              </a:extLst>
            </p:cNvPr>
            <p:cNvSpPr>
              <a:spLocks/>
            </p:cNvSpPr>
            <p:nvPr/>
          </p:nvSpPr>
          <p:spPr>
            <a:xfrm>
              <a:off x="6831912" y="4668354"/>
              <a:ext cx="2370455" cy="850265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45F7988-21D3-2872-6DAA-A7D67A466F5D}"/>
              </a:ext>
            </a:extLst>
          </p:cNvPr>
          <p:cNvGrpSpPr/>
          <p:nvPr/>
        </p:nvGrpSpPr>
        <p:grpSpPr>
          <a:xfrm>
            <a:off x="2590596" y="5384322"/>
            <a:ext cx="3547758" cy="965880"/>
            <a:chOff x="2590596" y="5384322"/>
            <a:chExt cx="3547758" cy="965880"/>
          </a:xfrm>
        </p:grpSpPr>
        <p:sp>
          <p:nvSpPr>
            <p:cNvPr id="52" name="Rect 0">
              <a:extLst>
                <a:ext uri="{FF2B5EF4-FFF2-40B4-BE49-F238E27FC236}">
                  <a16:creationId xmlns:a16="http://schemas.microsoft.com/office/drawing/2014/main" id="{4321A26B-834A-A97F-E712-642D0E316227}"/>
                </a:ext>
              </a:extLst>
            </p:cNvPr>
            <p:cNvSpPr>
              <a:spLocks/>
            </p:cNvSpPr>
            <p:nvPr/>
          </p:nvSpPr>
          <p:spPr>
            <a:xfrm>
              <a:off x="2590596" y="5384322"/>
              <a:ext cx="1350010" cy="245734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56" name="Picture " descr="C:/Users/산하/AppData/Roaming/PolarisOffice/ETemp/20132_15520304/fImage6814012194604.png">
              <a:extLst>
                <a:ext uri="{FF2B5EF4-FFF2-40B4-BE49-F238E27FC236}">
                  <a16:creationId xmlns:a16="http://schemas.microsoft.com/office/drawing/2014/main" id="{DBDA11A8-97FC-E084-5C18-4D26ED661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01" t="33506" r="16891" b="59867"/>
            <a:stretch>
              <a:fillRect/>
            </a:stretch>
          </p:blipFill>
          <p:spPr>
            <a:xfrm>
              <a:off x="3759009" y="6002857"/>
              <a:ext cx="2379345" cy="3473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7" name="도형 101">
              <a:extLst>
                <a:ext uri="{FF2B5EF4-FFF2-40B4-BE49-F238E27FC236}">
                  <a16:creationId xmlns:a16="http://schemas.microsoft.com/office/drawing/2014/main" id="{950C51EF-DDC2-D223-1FBC-703BA7325BCB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3940606" y="5507189"/>
              <a:ext cx="980440" cy="494977"/>
            </a:xfrm>
            <a:prstGeom prst="straightConnector1">
              <a:avLst/>
            </a:prstGeom>
            <a:ln w="28575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22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FC17BF-9DFA-7422-5797-E46725E4E9FE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6897F-6188-CEDC-6CE3-7CF89262CBF8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요구 사항 정의서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63D1E6-495C-1199-D81C-3677829F9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0" y="1224690"/>
            <a:ext cx="6963782" cy="5415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AB24EC8-A150-90C4-4C16-3D1704966FBB}"/>
              </a:ext>
            </a:extLst>
          </p:cNvPr>
          <p:cNvGrpSpPr/>
          <p:nvPr/>
        </p:nvGrpSpPr>
        <p:grpSpPr>
          <a:xfrm>
            <a:off x="1679823" y="1475763"/>
            <a:ext cx="10154887" cy="2066925"/>
            <a:chOff x="1679823" y="1519305"/>
            <a:chExt cx="10154887" cy="20669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C939B1E-EA44-C0D0-818B-A0BDD8E2F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1335" y="1519305"/>
              <a:ext cx="4143375" cy="20669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1808D0B-B46F-D636-4585-B5F00CFD3D9F}"/>
                </a:ext>
              </a:extLst>
            </p:cNvPr>
            <p:cNvSpPr/>
            <p:nvPr/>
          </p:nvSpPr>
          <p:spPr>
            <a:xfrm>
              <a:off x="7727628" y="2110431"/>
              <a:ext cx="3554134" cy="44210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C1C341D-DCEA-2260-35C8-586742BAF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689" y="2382089"/>
              <a:ext cx="2410423" cy="17068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CA919D-7D65-E6FE-8B88-035676EA33ED}"/>
                </a:ext>
              </a:extLst>
            </p:cNvPr>
            <p:cNvSpPr/>
            <p:nvPr/>
          </p:nvSpPr>
          <p:spPr>
            <a:xfrm>
              <a:off x="1679823" y="2433818"/>
              <a:ext cx="3540866" cy="272374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301252-DF1B-5699-C4AE-4307D816451C}"/>
              </a:ext>
            </a:extLst>
          </p:cNvPr>
          <p:cNvGrpSpPr/>
          <p:nvPr/>
        </p:nvGrpSpPr>
        <p:grpSpPr>
          <a:xfrm>
            <a:off x="1679823" y="2923240"/>
            <a:ext cx="10342625" cy="3247202"/>
            <a:chOff x="1679823" y="2937754"/>
            <a:chExt cx="10342625" cy="324720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29BB1E-20C4-8836-4D6A-CC85EF5E2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1112" y="3953710"/>
              <a:ext cx="4391336" cy="22312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A3F0C4-D5AB-210C-739B-E965E597FEB6}"/>
                </a:ext>
              </a:extLst>
            </p:cNvPr>
            <p:cNvSpPr/>
            <p:nvPr/>
          </p:nvSpPr>
          <p:spPr>
            <a:xfrm>
              <a:off x="1679823" y="2937754"/>
              <a:ext cx="2318246" cy="272374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174EEDB-EDEF-0496-BACA-70EDA2E1415C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998069" y="3073941"/>
              <a:ext cx="3633043" cy="1077868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49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FDC812-C55C-F271-C005-1C103A534F06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3172-3FC2-68E5-4AD9-B1D7C9B49097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화면 설계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CA3F8-662B-5450-4F4C-888FC120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597767"/>
            <a:ext cx="5879555" cy="360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1D6C73-EDB0-06D2-4FA0-DBA789AC4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5" y="1536250"/>
            <a:ext cx="5690869" cy="3491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487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FDC812-C55C-F271-C005-1C103A534F06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3172-3FC2-68E5-4AD9-B1D7C9B49097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화면 설계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23361D-447D-CFEF-222A-DFB2825F9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8" y="1100820"/>
            <a:ext cx="4646499" cy="5459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BF5ACC-643C-5147-5862-92F73873B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58" y="1100820"/>
            <a:ext cx="6079942" cy="4620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7287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813172-3FC2-68E5-4AD9-B1D7C9B49097}"/>
              </a:ext>
            </a:extLst>
          </p:cNvPr>
          <p:cNvSpPr txBox="1"/>
          <p:nvPr/>
        </p:nvSpPr>
        <p:spPr>
          <a:xfrm>
            <a:off x="0" y="0"/>
            <a:ext cx="12191999" cy="49449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클래스 설계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관리자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Controller Class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60698E-95DC-4F06-1FC0-22A73350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193"/>
            <a:ext cx="12192000" cy="53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22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813172-3FC2-68E5-4AD9-B1D7C9B49097}"/>
              </a:ext>
            </a:extLst>
          </p:cNvPr>
          <p:cNvSpPr txBox="1"/>
          <p:nvPr/>
        </p:nvSpPr>
        <p:spPr>
          <a:xfrm>
            <a:off x="0" y="0"/>
            <a:ext cx="12191999" cy="49449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클래스 설계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관리자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Logic Class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F84B19-4255-D5A2-B6A2-C99A1B7A4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3763"/>
            <a:ext cx="12192000" cy="63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56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813172-3FC2-68E5-4AD9-B1D7C9B49097}"/>
              </a:ext>
            </a:extLst>
          </p:cNvPr>
          <p:cNvSpPr txBox="1"/>
          <p:nvPr/>
        </p:nvSpPr>
        <p:spPr>
          <a:xfrm>
            <a:off x="0" y="0"/>
            <a:ext cx="12191999" cy="49449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클래스 설계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관리자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Dao Class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19F3C7-D314-4127-EE4A-14E65324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" y="560397"/>
            <a:ext cx="119824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5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813172-3FC2-68E5-4AD9-B1D7C9B49097}"/>
              </a:ext>
            </a:extLst>
          </p:cNvPr>
          <p:cNvSpPr txBox="1"/>
          <p:nvPr/>
        </p:nvSpPr>
        <p:spPr>
          <a:xfrm>
            <a:off x="0" y="0"/>
            <a:ext cx="12191999" cy="49449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클래스 설계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회원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Controller Class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77C07C-E3F6-B811-76C2-1CBFB28D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494"/>
            <a:ext cx="12192000" cy="61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6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606325-5A95-3BA1-6EF5-2E3E68C5A29A}"/>
              </a:ext>
            </a:extLst>
          </p:cNvPr>
          <p:cNvCxnSpPr>
            <a:cxnSpLocks/>
          </p:cNvCxnSpPr>
          <p:nvPr/>
        </p:nvCxnSpPr>
        <p:spPr>
          <a:xfrm>
            <a:off x="0" y="6488349"/>
            <a:ext cx="1219200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528408-5A17-A49C-DB4C-ACA85049E2DD}"/>
              </a:ext>
            </a:extLst>
          </p:cNvPr>
          <p:cNvCxnSpPr>
            <a:cxnSpLocks/>
          </p:cNvCxnSpPr>
          <p:nvPr/>
        </p:nvCxnSpPr>
        <p:spPr>
          <a:xfrm>
            <a:off x="4061706" y="1703434"/>
            <a:ext cx="0" cy="700392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CB95EC-AAAD-E196-F2E5-8F543523316B}"/>
              </a:ext>
            </a:extLst>
          </p:cNvPr>
          <p:cNvCxnSpPr>
            <a:cxnSpLocks/>
          </p:cNvCxnSpPr>
          <p:nvPr/>
        </p:nvCxnSpPr>
        <p:spPr>
          <a:xfrm>
            <a:off x="8221783" y="1703434"/>
            <a:ext cx="0" cy="700392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721967-831F-6581-9A66-0FD6B58A5258}"/>
              </a:ext>
            </a:extLst>
          </p:cNvPr>
          <p:cNvSpPr txBox="1"/>
          <p:nvPr/>
        </p:nvSpPr>
        <p:spPr>
          <a:xfrm>
            <a:off x="0" y="0"/>
            <a:ext cx="12192000" cy="17034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tIns="432000" bIns="432000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목차</a:t>
            </a:r>
            <a:endParaRPr lang="en-US" altLang="ko-KR" sz="5400" b="1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B6D0F-33C0-3082-E8D1-E5F40B7FF598}"/>
              </a:ext>
            </a:extLst>
          </p:cNvPr>
          <p:cNvSpPr txBox="1"/>
          <p:nvPr/>
        </p:nvSpPr>
        <p:spPr>
          <a:xfrm>
            <a:off x="837711" y="2275191"/>
            <a:ext cx="30106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01. </a:t>
            </a:r>
            <a:r>
              <a:rPr lang="ko-KR" altLang="en-US" sz="25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45F94-7601-B5D8-A3A5-1646F794AF1E}"/>
              </a:ext>
            </a:extLst>
          </p:cNvPr>
          <p:cNvSpPr txBox="1"/>
          <p:nvPr/>
        </p:nvSpPr>
        <p:spPr>
          <a:xfrm>
            <a:off x="4807928" y="2275191"/>
            <a:ext cx="31321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02. </a:t>
            </a:r>
            <a:r>
              <a:rPr lang="ko-KR" altLang="en-US" sz="25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4F4364-53DE-D8CF-9246-78144C3B120B}"/>
              </a:ext>
            </a:extLst>
          </p:cNvPr>
          <p:cNvSpPr txBox="1"/>
          <p:nvPr/>
        </p:nvSpPr>
        <p:spPr>
          <a:xfrm>
            <a:off x="8785147" y="2275191"/>
            <a:ext cx="30820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03. </a:t>
            </a:r>
            <a:r>
              <a:rPr lang="ko-KR" altLang="en-US" sz="25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후기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BFEDCA-B4FD-90C4-8E07-FDC918246A8A}"/>
              </a:ext>
            </a:extLst>
          </p:cNvPr>
          <p:cNvSpPr txBox="1"/>
          <p:nvPr/>
        </p:nvSpPr>
        <p:spPr>
          <a:xfrm>
            <a:off x="1018265" y="3324002"/>
            <a:ext cx="2723744" cy="187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소개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팀원소개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개발일정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설계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B03BB0-6F49-B35B-AF24-400B498E863A}"/>
              </a:ext>
            </a:extLst>
          </p:cNvPr>
          <p:cNvSpPr txBox="1"/>
          <p:nvPr/>
        </p:nvSpPr>
        <p:spPr>
          <a:xfrm>
            <a:off x="5000476" y="3296975"/>
            <a:ext cx="2927958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적용기술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주요기능설명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시연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96038B-6EF5-D271-2739-DE9C712D95FB}"/>
              </a:ext>
            </a:extLst>
          </p:cNvPr>
          <p:cNvSpPr txBox="1"/>
          <p:nvPr/>
        </p:nvSpPr>
        <p:spPr>
          <a:xfrm>
            <a:off x="9006810" y="3310163"/>
            <a:ext cx="272374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소감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200000"/>
              </a:lnSpc>
            </a:pPr>
            <a:endParaRPr lang="ko-KR" altLang="en-US" sz="2200" dirty="0">
              <a:solidFill>
                <a:srgbClr val="005CB8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937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813172-3FC2-68E5-4AD9-B1D7C9B49097}"/>
              </a:ext>
            </a:extLst>
          </p:cNvPr>
          <p:cNvSpPr txBox="1"/>
          <p:nvPr/>
        </p:nvSpPr>
        <p:spPr>
          <a:xfrm>
            <a:off x="0" y="0"/>
            <a:ext cx="12191999" cy="49449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클래스 설계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회원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Logic Class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AD626C-C268-991A-60C5-0FC9F2C7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5" y="494494"/>
            <a:ext cx="10703607" cy="63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4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813172-3FC2-68E5-4AD9-B1D7C9B49097}"/>
              </a:ext>
            </a:extLst>
          </p:cNvPr>
          <p:cNvSpPr txBox="1"/>
          <p:nvPr/>
        </p:nvSpPr>
        <p:spPr>
          <a:xfrm>
            <a:off x="0" y="0"/>
            <a:ext cx="12191999" cy="49449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클래스 설계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회원 </a:t>
            </a:r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Dao Class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996096-F85D-98AF-559F-F053BB8E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1" y="494494"/>
            <a:ext cx="11631828" cy="63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56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FDC812-C55C-F271-C005-1C103A534F06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3172-3FC2-68E5-4AD9-B1D7C9B49097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클래스 설계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- </a:t>
            </a:r>
            <a:r>
              <a:rPr lang="en-US" altLang="ko-KR" sz="2800" dirty="0" err="1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FrontEnd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D231E-EAB4-0E68-BFD7-5098DA427391}"/>
              </a:ext>
            </a:extLst>
          </p:cNvPr>
          <p:cNvSpPr txBox="1"/>
          <p:nvPr/>
        </p:nvSpPr>
        <p:spPr>
          <a:xfrm>
            <a:off x="464458" y="1036126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회원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8B2165-7AC9-BC2B-AA25-47C9F32A9A62}"/>
              </a:ext>
            </a:extLst>
          </p:cNvPr>
          <p:cNvGrpSpPr/>
          <p:nvPr/>
        </p:nvGrpSpPr>
        <p:grpSpPr>
          <a:xfrm>
            <a:off x="464458" y="1498958"/>
            <a:ext cx="11368365" cy="5053489"/>
            <a:chOff x="464458" y="1498958"/>
            <a:chExt cx="11368365" cy="505348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A61203-0D73-23D9-23D2-EFC74B56D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602" t="3860" r="25147" b="36962"/>
            <a:stretch/>
          </p:blipFill>
          <p:spPr>
            <a:xfrm rot="5400000">
              <a:off x="6615147" y="-1966144"/>
              <a:ext cx="1752574" cy="868277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84028FD-78C9-1CBC-8056-1438CC2BC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602" t="3860" r="25147" b="36962"/>
            <a:stretch/>
          </p:blipFill>
          <p:spPr>
            <a:xfrm rot="5400000">
              <a:off x="8574611" y="3292263"/>
              <a:ext cx="1752574" cy="47638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2F4005-5025-F292-29A6-CB5DC0B72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419" b="22351"/>
            <a:stretch/>
          </p:blipFill>
          <p:spPr>
            <a:xfrm>
              <a:off x="464458" y="1500930"/>
              <a:ext cx="2757261" cy="505151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7A71849-1A95-B10C-AF9E-8D1190D17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940" r="17952" b="546"/>
            <a:stretch/>
          </p:blipFill>
          <p:spPr>
            <a:xfrm>
              <a:off x="3207205" y="1939470"/>
              <a:ext cx="2954110" cy="146465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CE785F-4AA4-DFD8-3B4C-E22B97878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521" r="16589"/>
            <a:stretch/>
          </p:blipFill>
          <p:spPr>
            <a:xfrm>
              <a:off x="6161315" y="1939470"/>
              <a:ext cx="2939596" cy="334409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970C061-A69D-1C43-BCDC-7DE714FC4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589" b="51595"/>
            <a:stretch/>
          </p:blipFill>
          <p:spPr>
            <a:xfrm>
              <a:off x="3221719" y="3406091"/>
              <a:ext cx="2939596" cy="314438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C477CE7-0C40-F991-9112-3157446BF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695" b="67606"/>
            <a:stretch/>
          </p:blipFill>
          <p:spPr>
            <a:xfrm>
              <a:off x="6161315" y="5283560"/>
              <a:ext cx="3514725" cy="126691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77B60AF-ED6C-C7A8-73DE-8CDDFE0EE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413"/>
            <a:stretch/>
          </p:blipFill>
          <p:spPr>
            <a:xfrm>
              <a:off x="8318098" y="1939470"/>
              <a:ext cx="3514725" cy="6181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BE5E4F1-9A65-04A8-7A7D-8A9ABDA06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234"/>
            <a:stretch/>
          </p:blipFill>
          <p:spPr>
            <a:xfrm>
              <a:off x="8318098" y="2557626"/>
              <a:ext cx="3514725" cy="3956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2157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FDC812-C55C-F271-C005-1C103A534F06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3172-3FC2-68E5-4AD9-B1D7C9B49097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클래스 설계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- </a:t>
            </a:r>
            <a:r>
              <a:rPr lang="en-US" altLang="ko-KR" sz="2800" dirty="0" err="1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FrontEnd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4DED44-B728-EC19-3C36-24F36597DE97}"/>
              </a:ext>
            </a:extLst>
          </p:cNvPr>
          <p:cNvGrpSpPr/>
          <p:nvPr/>
        </p:nvGrpSpPr>
        <p:grpSpPr>
          <a:xfrm>
            <a:off x="1161141" y="1558486"/>
            <a:ext cx="9448801" cy="5074542"/>
            <a:chOff x="1059543" y="1558486"/>
            <a:chExt cx="9448801" cy="507454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FB4D319-3749-45D4-C6DD-FEBB7DF24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602" t="2923" r="25147" b="36963"/>
            <a:stretch/>
          </p:blipFill>
          <p:spPr>
            <a:xfrm rot="5400000">
              <a:off x="6436841" y="-760444"/>
              <a:ext cx="1752574" cy="6390433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73595AE-6A15-C1FE-E761-2D46249FAE04}"/>
                </a:ext>
              </a:extLst>
            </p:cNvPr>
            <p:cNvGrpSpPr/>
            <p:nvPr/>
          </p:nvGrpSpPr>
          <p:grpSpPr>
            <a:xfrm>
              <a:off x="1059543" y="1558487"/>
              <a:ext cx="9448800" cy="5074541"/>
              <a:chOff x="969964" y="1321486"/>
              <a:chExt cx="9619841" cy="516640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E3935A3-2A3E-86E1-31A7-483C0D2B69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8602" t="3860" r="25147" b="36962"/>
              <a:stretch/>
            </p:blipFill>
            <p:spPr>
              <a:xfrm rot="5400000">
                <a:off x="7272613" y="3170694"/>
                <a:ext cx="1784299" cy="4850085"/>
              </a:xfrm>
              <a:prstGeom prst="rect">
                <a:avLst/>
              </a:prstGeom>
            </p:spPr>
          </p:pic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13A7CAB-A813-6B71-46FA-EE6E642A2F37}"/>
                  </a:ext>
                </a:extLst>
              </p:cNvPr>
              <p:cNvGrpSpPr/>
              <p:nvPr/>
            </p:nvGrpSpPr>
            <p:grpSpPr>
              <a:xfrm>
                <a:off x="969964" y="1321486"/>
                <a:ext cx="9619841" cy="5166399"/>
                <a:chOff x="316822" y="1314918"/>
                <a:chExt cx="7848383" cy="4215026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5658A034-78B9-4FF9-493A-571F71E3C9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25147" b="36963"/>
                <a:stretch/>
              </p:blipFill>
              <p:spPr>
                <a:xfrm>
                  <a:off x="316822" y="1314918"/>
                  <a:ext cx="2702150" cy="4215026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FC2CC40D-0896-4439-220C-A2C2155B3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23327"/>
                <a:stretch/>
              </p:blipFill>
              <p:spPr>
                <a:xfrm>
                  <a:off x="3018972" y="1548494"/>
                  <a:ext cx="2702150" cy="3981450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2A2C3AF5-1A54-1B39-5CC4-E9AF70719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62228" r="32296" b="1"/>
                <a:stretch/>
              </p:blipFill>
              <p:spPr>
                <a:xfrm>
                  <a:off x="5721122" y="1548494"/>
                  <a:ext cx="2444083" cy="25257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5D231E-EAB4-0E68-BFD7-5098DA427391}"/>
              </a:ext>
            </a:extLst>
          </p:cNvPr>
          <p:cNvSpPr txBox="1"/>
          <p:nvPr/>
        </p:nvSpPr>
        <p:spPr>
          <a:xfrm>
            <a:off x="1059543" y="1057278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449017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FDC812-C55C-F271-C005-1C103A534F06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13172-3FC2-68E5-4AD9-B1D7C9B49097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DB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설계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2DD511-2004-B4A2-B4EF-E0DCAE454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59996"/>
            <a:ext cx="10058400" cy="5513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262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4A6D56-F1E2-7DAA-2DA4-8C64E4CAFCD7}"/>
              </a:ext>
            </a:extLst>
          </p:cNvPr>
          <p:cNvSpPr txBox="1"/>
          <p:nvPr/>
        </p:nvSpPr>
        <p:spPr>
          <a:xfrm>
            <a:off x="1" y="-5615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77132-8D5A-767F-6DD8-5E3EF01ED2B9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깃 이력 관리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FB0354-053A-E301-B29F-B9805FEA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1171"/>
            <a:ext cx="12192000" cy="153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99D8C1-8DEB-9AFE-A3CC-33E740C6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6626"/>
            <a:ext cx="12192000" cy="188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2C350-44A6-2E57-88AB-422F21D6EC1D}"/>
              </a:ext>
            </a:extLst>
          </p:cNvPr>
          <p:cNvSpPr txBox="1"/>
          <p:nvPr/>
        </p:nvSpPr>
        <p:spPr>
          <a:xfrm>
            <a:off x="0" y="1175650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err="1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백엔드</a:t>
            </a:r>
            <a:r>
              <a:rPr lang="ko-KR" altLang="en-US" sz="24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5FDFF-595D-68D5-683C-9CB4A7A710BD}"/>
              </a:ext>
            </a:extLst>
          </p:cNvPr>
          <p:cNvSpPr txBox="1"/>
          <p:nvPr/>
        </p:nvSpPr>
        <p:spPr>
          <a:xfrm>
            <a:off x="-1" y="3895508"/>
            <a:ext cx="273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프론트엔드</a:t>
            </a:r>
            <a:r>
              <a:rPr lang="ko-KR" altLang="en-US" sz="24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2758289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AC7978-AA94-FB94-272F-DE6186F02749}"/>
              </a:ext>
            </a:extLst>
          </p:cNvPr>
          <p:cNvSpPr txBox="1"/>
          <p:nvPr/>
        </p:nvSpPr>
        <p:spPr>
          <a:xfrm>
            <a:off x="171637" y="180309"/>
            <a:ext cx="383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E51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2022 KH </a:t>
            </a:r>
            <a:r>
              <a:rPr lang="ko-KR" altLang="en-US" sz="1400" dirty="0">
                <a:solidFill>
                  <a:srgbClr val="5E51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정보교육원 파이널 프로젝트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606325-5A95-3BA1-6EF5-2E3E68C5A29A}"/>
              </a:ext>
            </a:extLst>
          </p:cNvPr>
          <p:cNvCxnSpPr>
            <a:cxnSpLocks/>
          </p:cNvCxnSpPr>
          <p:nvPr/>
        </p:nvCxnSpPr>
        <p:spPr>
          <a:xfrm>
            <a:off x="0" y="647128"/>
            <a:ext cx="12192000" cy="0"/>
          </a:xfrm>
          <a:prstGeom prst="line">
            <a:avLst/>
          </a:prstGeom>
          <a:ln w="12700">
            <a:solidFill>
              <a:srgbClr val="5E514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528408-5A17-A49C-DB4C-ACA85049E2DD}"/>
              </a:ext>
            </a:extLst>
          </p:cNvPr>
          <p:cNvCxnSpPr/>
          <p:nvPr/>
        </p:nvCxnSpPr>
        <p:spPr>
          <a:xfrm>
            <a:off x="11480799" y="0"/>
            <a:ext cx="0" cy="6858000"/>
          </a:xfrm>
          <a:prstGeom prst="line">
            <a:avLst/>
          </a:prstGeom>
          <a:ln w="12700">
            <a:solidFill>
              <a:srgbClr val="5E514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417988-FD7D-24D4-557D-A2EC3CE1B29D}"/>
              </a:ext>
            </a:extLst>
          </p:cNvPr>
          <p:cNvSpPr txBox="1"/>
          <p:nvPr/>
        </p:nvSpPr>
        <p:spPr>
          <a:xfrm>
            <a:off x="3019833" y="2688871"/>
            <a:ext cx="61526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02. </a:t>
            </a:r>
            <a:r>
              <a:rPr lang="ko-KR" altLang="en-US" sz="6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1082791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528408-5A17-A49C-DB4C-ACA85049E2DD}"/>
              </a:ext>
            </a:extLst>
          </p:cNvPr>
          <p:cNvCxnSpPr>
            <a:cxnSpLocks/>
          </p:cNvCxnSpPr>
          <p:nvPr/>
        </p:nvCxnSpPr>
        <p:spPr>
          <a:xfrm>
            <a:off x="3377832" y="1137870"/>
            <a:ext cx="24417" cy="5189083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CB95EC-AAAD-E196-F2E5-8F543523316B}"/>
              </a:ext>
            </a:extLst>
          </p:cNvPr>
          <p:cNvCxnSpPr>
            <a:cxnSpLocks/>
          </p:cNvCxnSpPr>
          <p:nvPr/>
        </p:nvCxnSpPr>
        <p:spPr>
          <a:xfrm>
            <a:off x="6369512" y="1150396"/>
            <a:ext cx="12022" cy="5176557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446CC7E-C3D8-EEC9-8098-7BDD14B24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1" y="5679314"/>
            <a:ext cx="1829576" cy="4469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F0BC2CE-39A5-3FD0-4219-815D188E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16" y="3215179"/>
            <a:ext cx="762931" cy="762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87A663F-58B3-07F3-6695-541A7FC20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533" y="4728541"/>
            <a:ext cx="2869702" cy="98645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2BF918E-DF7D-E019-9C90-6D4DA819A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142" y="5906925"/>
            <a:ext cx="2051890" cy="8400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CFA6E4A-B5AE-F1C0-84E2-BCE584632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142" y="5045568"/>
            <a:ext cx="754451" cy="7544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7A4DB32-7A93-59B0-C524-7D9F6EE41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64" y="4489702"/>
            <a:ext cx="1699237" cy="9558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2B1B614-EDB4-B109-8AE7-2F6921051A66}"/>
              </a:ext>
            </a:extLst>
          </p:cNvPr>
          <p:cNvSpPr txBox="1"/>
          <p:nvPr/>
        </p:nvSpPr>
        <p:spPr>
          <a:xfrm>
            <a:off x="570420" y="1283854"/>
            <a:ext cx="283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프론트엔드</a:t>
            </a:r>
            <a:endParaRPr lang="ko-KR" altLang="en-US" sz="2400" dirty="0">
              <a:solidFill>
                <a:schemeClr val="tx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A0AD06-2E99-B3AC-515C-640B680F8C33}"/>
              </a:ext>
            </a:extLst>
          </p:cNvPr>
          <p:cNvSpPr txBox="1"/>
          <p:nvPr/>
        </p:nvSpPr>
        <p:spPr>
          <a:xfrm>
            <a:off x="3570914" y="1283854"/>
            <a:ext cx="2507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백엔드</a:t>
            </a:r>
            <a:endParaRPr lang="ko-KR" altLang="en-US" sz="2400" dirty="0">
              <a:solidFill>
                <a:schemeClr val="tx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8D33AE-88E7-78A7-F95A-9CFBE0DEBAAA}"/>
              </a:ext>
            </a:extLst>
          </p:cNvPr>
          <p:cNvSpPr txBox="1"/>
          <p:nvPr/>
        </p:nvSpPr>
        <p:spPr>
          <a:xfrm>
            <a:off x="6381534" y="1283854"/>
            <a:ext cx="292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개발도구 </a:t>
            </a:r>
            <a:r>
              <a:rPr lang="en-US" altLang="ko-KR" sz="24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&amp; </a:t>
            </a:r>
            <a:r>
              <a:rPr lang="ko-KR" altLang="en-US" sz="2400" dirty="0" err="1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협업툴</a:t>
            </a:r>
            <a:r>
              <a:rPr lang="ko-KR" altLang="en-US" sz="24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2D7D7-2B20-206A-B93C-9D031CE86E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99" y="3217846"/>
            <a:ext cx="1109773" cy="11097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7C15B9-3DEA-4A62-891E-D8766FA34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66" y="2923363"/>
            <a:ext cx="1531055" cy="5836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E72F3A-2432-4A9D-833A-E763DFC07C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384" y="5111631"/>
            <a:ext cx="991882" cy="1042776"/>
          </a:xfrm>
          <a:prstGeom prst="rect">
            <a:avLst/>
          </a:prstGeom>
        </p:spPr>
      </p:pic>
      <p:pic>
        <p:nvPicPr>
          <p:cNvPr id="11" name="Picture 4" descr="C:\Users\kosmo_03\Desktop\FTBC\PPT\준비물\적용기술\or2.png">
            <a:extLst>
              <a:ext uri="{FF2B5EF4-FFF2-40B4-BE49-F238E27FC236}">
                <a16:creationId xmlns:a16="http://schemas.microsoft.com/office/drawing/2014/main" id="{5E444962-9A63-8560-636D-5E64D77CA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323" y="2185312"/>
            <a:ext cx="1786521" cy="38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:\Users\kosmo_03\Desktop\FTBC\PPT\준비물\적용기술\totad.png">
            <a:extLst>
              <a:ext uri="{FF2B5EF4-FFF2-40B4-BE49-F238E27FC236}">
                <a16:creationId xmlns:a16="http://schemas.microsoft.com/office/drawing/2014/main" id="{E90B19E9-FE63-7FBF-92AE-E08459C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695" y="3662903"/>
            <a:ext cx="982067" cy="93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C:\Users\kosmo_03\Desktop\FTBC\PPT\준비물\적용기술\batis.png">
            <a:extLst>
              <a:ext uri="{FF2B5EF4-FFF2-40B4-BE49-F238E27FC236}">
                <a16:creationId xmlns:a16="http://schemas.microsoft.com/office/drawing/2014/main" id="{FFCD9314-7CC8-E908-7DAD-5FDAB032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180" y="4008421"/>
            <a:ext cx="1045080" cy="93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:\Users\kosmo_03\Desktop\FTBC\PPT\준비물\적용기술\spring2.png">
            <a:extLst>
              <a:ext uri="{FF2B5EF4-FFF2-40B4-BE49-F238E27FC236}">
                <a16:creationId xmlns:a16="http://schemas.microsoft.com/office/drawing/2014/main" id="{67C0D0A0-53BD-7807-F418-832491D7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34" y="3624567"/>
            <a:ext cx="1005135" cy="9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C:\Users\kosmo_03\Desktop\FTBC\PPT\준비물\적용기술\eclipse2.png">
            <a:extLst>
              <a:ext uri="{FF2B5EF4-FFF2-40B4-BE49-F238E27FC236}">
                <a16:creationId xmlns:a16="http://schemas.microsoft.com/office/drawing/2014/main" id="{0078CB95-CB93-B80E-09D1-B86EE85FC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83" y="2451397"/>
            <a:ext cx="883658" cy="83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9B9E7A-784B-C235-D245-72CBA2444737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A29772-E953-4604-F776-CDB9AA50335D}"/>
              </a:ext>
            </a:extLst>
          </p:cNvPr>
          <p:cNvSpPr txBox="1"/>
          <p:nvPr/>
        </p:nvSpPr>
        <p:spPr>
          <a:xfrm>
            <a:off x="811411" y="350594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개발 환경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AAF801-F05D-3177-7B9E-179AD07C78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7431" y="2537685"/>
            <a:ext cx="858833" cy="858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14" descr="C:\Users\kosmo_03\Desktop\FTBC\PPT\준비물\적용기술\html2.png">
            <a:extLst>
              <a:ext uri="{FF2B5EF4-FFF2-40B4-BE49-F238E27FC236}">
                <a16:creationId xmlns:a16="http://schemas.microsoft.com/office/drawing/2014/main" id="{F18295BD-7FDE-E8ED-2E9B-4A8538AD7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55"/>
          <a:stretch/>
        </p:blipFill>
        <p:spPr bwMode="auto">
          <a:xfrm>
            <a:off x="699679" y="4251771"/>
            <a:ext cx="1197525" cy="9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AC26B1-C7AD-02BE-7000-A16764D8C3E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666" y="2111997"/>
            <a:ext cx="763200" cy="7632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4B36A37-2403-21F2-BA96-25BBE7D191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799" y="2124315"/>
            <a:ext cx="763005" cy="76300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F0EC748-C185-63DC-F696-D248CEA320E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442" y="3196588"/>
            <a:ext cx="1129968" cy="73892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76121B5-BDB5-F966-D977-3881B41C9E9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033" y="4244779"/>
            <a:ext cx="1837846" cy="477840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5888BFA-281D-B672-708A-19C974C5740C}"/>
              </a:ext>
            </a:extLst>
          </p:cNvPr>
          <p:cNvCxnSpPr>
            <a:cxnSpLocks/>
          </p:cNvCxnSpPr>
          <p:nvPr/>
        </p:nvCxnSpPr>
        <p:spPr>
          <a:xfrm flipH="1">
            <a:off x="9292533" y="1150396"/>
            <a:ext cx="18299" cy="5054208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BCE643C-561D-B88C-F9E9-894EAFF95FA3}"/>
              </a:ext>
            </a:extLst>
          </p:cNvPr>
          <p:cNvSpPr txBox="1"/>
          <p:nvPr/>
        </p:nvSpPr>
        <p:spPr>
          <a:xfrm>
            <a:off x="9416571" y="1253668"/>
            <a:ext cx="257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API</a:t>
            </a:r>
            <a:endParaRPr lang="ko-KR" altLang="en-US" sz="2400" dirty="0">
              <a:solidFill>
                <a:schemeClr val="tx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F85AEDF-9C4E-4D21-F623-B1E22210B71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32" y="5181838"/>
            <a:ext cx="1450175" cy="14501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D9248ED-9E55-CE42-983D-597ADD8B5DA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603914" y="5687472"/>
            <a:ext cx="1915739" cy="10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2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6EA03F-7E0E-672D-1E0F-09BBDA99B1C5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75963-0B81-AEE6-7950-E6E7ECB99318}"/>
              </a:ext>
            </a:extLst>
          </p:cNvPr>
          <p:cNvSpPr txBox="1"/>
          <p:nvPr/>
        </p:nvSpPr>
        <p:spPr>
          <a:xfrm>
            <a:off x="811411" y="350594"/>
            <a:ext cx="488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임시 비밀번호 발급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1BBAC-3E5F-23E4-6FBB-4E723906833A}"/>
              </a:ext>
            </a:extLst>
          </p:cNvPr>
          <p:cNvSpPr txBox="1"/>
          <p:nvPr/>
        </p:nvSpPr>
        <p:spPr>
          <a:xfrm>
            <a:off x="492487" y="1544918"/>
            <a:ext cx="3855718" cy="327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입력받은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값으로 </a:t>
            </a: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DB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해당 이메일이 있는지 확인 </a:t>
            </a:r>
            <a:endParaRPr lang="en-US" altLang="ko-KR" dirty="0">
              <a:effectLst/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없으면 → 회원정보가 없습니다 </a:t>
            </a:r>
            <a:endParaRPr lang="en-US" altLang="ko-KR" sz="1600" dirty="0">
              <a:effectLst/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있다면 → 랜덤문자로 비밀번호 발급 </a:t>
            </a:r>
            <a:endParaRPr lang="en-US" altLang="ko-KR" sz="1600" dirty="0">
              <a:effectLst/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→ 발급된 비밀번호 호출</a:t>
            </a: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  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암호화하여 </a:t>
            </a: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DB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비밀번호 업데이트</a:t>
            </a:r>
            <a:endParaRPr lang="en-US" altLang="ko-KR" dirty="0">
              <a:effectLst/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→ 업데이트 된 비밀번호를 메일에 담아 </a:t>
            </a:r>
            <a:endParaRPr lang="en-US" altLang="ko-KR" dirty="0">
              <a:effectLst/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  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해당 회원의 이메일로 발송 </a:t>
            </a:r>
            <a:endParaRPr lang="ko-KR" altLang="en-US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2B80CA-C7BD-B2B4-EAF2-12CDB3D6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19" y="1539244"/>
            <a:ext cx="7436811" cy="418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93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6EA03F-7E0E-672D-1E0F-09BBDA99B1C5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75963-0B81-AEE6-7950-E6E7ECB99318}"/>
              </a:ext>
            </a:extLst>
          </p:cNvPr>
          <p:cNvSpPr txBox="1"/>
          <p:nvPr/>
        </p:nvSpPr>
        <p:spPr>
          <a:xfrm>
            <a:off x="811411" y="350594"/>
            <a:ext cx="4568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로그인 권한 관리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DAB3F3-3A65-DD59-3B84-27B0AC10E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0"/>
          <a:stretch/>
        </p:blipFill>
        <p:spPr>
          <a:xfrm>
            <a:off x="4182312" y="2569029"/>
            <a:ext cx="8009688" cy="4288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5344FC-DB0A-7FB4-1C92-F035FE286372}"/>
              </a:ext>
            </a:extLst>
          </p:cNvPr>
          <p:cNvSpPr txBox="1"/>
          <p:nvPr/>
        </p:nvSpPr>
        <p:spPr>
          <a:xfrm>
            <a:off x="644978" y="1289076"/>
            <a:ext cx="10967951" cy="115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-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세션에 </a:t>
            </a:r>
            <a:r>
              <a:rPr lang="en-US" altLang="ko-KR" sz="16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user_no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또는 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admin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의 값이 있다면 로그인 상태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</a:t>
            </a:r>
            <a:r>
              <a:rPr lang="en-US" altLang="ko-KR" sz="16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isLogin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 true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로 상태를 저장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관리자는 관리자 상태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</a:t>
            </a:r>
            <a:r>
              <a:rPr lang="en-US" altLang="ko-KR" sz="16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isAdmin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 true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로 저장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-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로그인 된 상태라면 로그인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회원가입 페이지에 들어가지 못함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-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로그인이 되어있지 않다면 로그인 한 유저만 들어갈 수 있는 페이지를 들어가지 못함</a:t>
            </a:r>
          </a:p>
        </p:txBody>
      </p:sp>
    </p:spTree>
    <p:extLst>
      <p:ext uri="{BB962C8B-B14F-4D97-AF65-F5344CB8AC3E}">
        <p14:creationId xmlns:p14="http://schemas.microsoft.com/office/powerpoint/2010/main" val="315696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AC7978-AA94-FB94-272F-DE6186F02749}"/>
              </a:ext>
            </a:extLst>
          </p:cNvPr>
          <p:cNvSpPr txBox="1"/>
          <p:nvPr/>
        </p:nvSpPr>
        <p:spPr>
          <a:xfrm>
            <a:off x="171637" y="180309"/>
            <a:ext cx="383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E51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2022 KH </a:t>
            </a:r>
            <a:r>
              <a:rPr lang="ko-KR" altLang="en-US" sz="1400" dirty="0">
                <a:solidFill>
                  <a:srgbClr val="5E51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정보교육원 파이널 프로젝트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606325-5A95-3BA1-6EF5-2E3E68C5A29A}"/>
              </a:ext>
            </a:extLst>
          </p:cNvPr>
          <p:cNvCxnSpPr>
            <a:cxnSpLocks/>
          </p:cNvCxnSpPr>
          <p:nvPr/>
        </p:nvCxnSpPr>
        <p:spPr>
          <a:xfrm>
            <a:off x="0" y="647128"/>
            <a:ext cx="12192000" cy="0"/>
          </a:xfrm>
          <a:prstGeom prst="line">
            <a:avLst/>
          </a:prstGeom>
          <a:ln w="12700">
            <a:solidFill>
              <a:srgbClr val="5E514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528408-5A17-A49C-DB4C-ACA85049E2DD}"/>
              </a:ext>
            </a:extLst>
          </p:cNvPr>
          <p:cNvCxnSpPr/>
          <p:nvPr/>
        </p:nvCxnSpPr>
        <p:spPr>
          <a:xfrm>
            <a:off x="11480799" y="0"/>
            <a:ext cx="0" cy="6858000"/>
          </a:xfrm>
          <a:prstGeom prst="line">
            <a:avLst/>
          </a:prstGeom>
          <a:ln w="12700">
            <a:solidFill>
              <a:srgbClr val="5E514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417988-FD7D-24D4-557D-A2EC3CE1B29D}"/>
              </a:ext>
            </a:extLst>
          </p:cNvPr>
          <p:cNvSpPr txBox="1"/>
          <p:nvPr/>
        </p:nvSpPr>
        <p:spPr>
          <a:xfrm>
            <a:off x="3019833" y="2688871"/>
            <a:ext cx="61526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01. </a:t>
            </a:r>
            <a:r>
              <a:rPr lang="ko-KR" altLang="en-US" sz="6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2610573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6EA03F-7E0E-672D-1E0F-09BBDA99B1C5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C30471-352C-B743-7165-FE22C493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644777"/>
            <a:ext cx="5923641" cy="442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737883-C51A-3C9C-6F6A-09851A88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289" y="1367681"/>
            <a:ext cx="3914775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A9C72B-7AE4-F890-16FF-2E4FD0F2D4DD}"/>
              </a:ext>
            </a:extLst>
          </p:cNvPr>
          <p:cNvSpPr txBox="1"/>
          <p:nvPr/>
        </p:nvSpPr>
        <p:spPr>
          <a:xfrm>
            <a:off x="811411" y="350594"/>
            <a:ext cx="6478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결제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(import API,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카카오페이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34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6EA03F-7E0E-672D-1E0F-09BBDA99B1C5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75963-0B81-AEE6-7950-E6E7ECB99318}"/>
              </a:ext>
            </a:extLst>
          </p:cNvPr>
          <p:cNvSpPr txBox="1"/>
          <p:nvPr/>
        </p:nvSpPr>
        <p:spPr>
          <a:xfrm>
            <a:off x="811411" y="350594"/>
            <a:ext cx="6478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결제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(import API,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카카오페이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1BBAC-3E5F-23E4-6FBB-4E723906833A}"/>
              </a:ext>
            </a:extLst>
          </p:cNvPr>
          <p:cNvSpPr txBox="1"/>
          <p:nvPr/>
        </p:nvSpPr>
        <p:spPr>
          <a:xfrm>
            <a:off x="774339" y="1405037"/>
            <a:ext cx="8489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화면의 </a:t>
            </a:r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input 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데이터를 받아 </a:t>
            </a:r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data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로 저장 후 결제 시스템에 넘김</a:t>
            </a:r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그 후 결제창이 열림</a:t>
            </a:r>
            <a:endParaRPr lang="ko-KR" altLang="en-US" sz="20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E09BD1-630A-4CAD-8234-D767BBA3D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2067183"/>
            <a:ext cx="8211485" cy="461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464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6EA03F-7E0E-672D-1E0F-09BBDA99B1C5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75963-0B81-AEE6-7950-E6E7ECB99318}"/>
              </a:ext>
            </a:extLst>
          </p:cNvPr>
          <p:cNvSpPr txBox="1"/>
          <p:nvPr/>
        </p:nvSpPr>
        <p:spPr>
          <a:xfrm>
            <a:off x="811411" y="350594"/>
            <a:ext cx="6478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결제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(import API,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카카오페이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1BBAC-3E5F-23E4-6FBB-4E723906833A}"/>
              </a:ext>
            </a:extLst>
          </p:cNvPr>
          <p:cNvSpPr txBox="1"/>
          <p:nvPr/>
        </p:nvSpPr>
        <p:spPr>
          <a:xfrm>
            <a:off x="774339" y="1332467"/>
            <a:ext cx="5808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결제 완료 후 결제정보를 </a:t>
            </a:r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res 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받아 </a:t>
            </a:r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list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</a:t>
            </a:r>
            <a:r>
              <a:rPr lang="en-US" altLang="ko-KR" sz="2000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json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형태로 저장</a:t>
            </a:r>
            <a:endParaRPr lang="ko-KR" altLang="en-US" sz="20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A00BBC-D4A5-057C-5C00-298B3D108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0"/>
          <a:stretch/>
        </p:blipFill>
        <p:spPr>
          <a:xfrm>
            <a:off x="811411" y="1834175"/>
            <a:ext cx="9042400" cy="474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35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6EA03F-7E0E-672D-1E0F-09BBDA99B1C5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75963-0B81-AEE6-7950-E6E7ECB99318}"/>
              </a:ext>
            </a:extLst>
          </p:cNvPr>
          <p:cNvSpPr txBox="1"/>
          <p:nvPr/>
        </p:nvSpPr>
        <p:spPr>
          <a:xfrm>
            <a:off x="811411" y="350594"/>
            <a:ext cx="6478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결제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(import API,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카카오페이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1BBAC-3E5F-23E4-6FBB-4E723906833A}"/>
              </a:ext>
            </a:extLst>
          </p:cNvPr>
          <p:cNvSpPr txBox="1"/>
          <p:nvPr/>
        </p:nvSpPr>
        <p:spPr>
          <a:xfrm>
            <a:off x="774339" y="1332467"/>
            <a:ext cx="995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list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을 </a:t>
            </a:r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spring 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단으로 넘김</a:t>
            </a:r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그 후 </a:t>
            </a:r>
            <a:r>
              <a:rPr lang="en-US" altLang="ko-KR" sz="2000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db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주문</a:t>
            </a:r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결제</a:t>
            </a:r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상세주문</a:t>
            </a:r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배송 테이블 등록</a:t>
            </a:r>
            <a:r>
              <a:rPr lang="en-US" altLang="ko-KR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/</a:t>
            </a:r>
            <a:r>
              <a:rPr lang="ko-KR" altLang="en-US" sz="2000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포인트 테이블 수정</a:t>
            </a:r>
            <a:endParaRPr lang="ko-KR" altLang="en-US" sz="20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D83158-7EBC-6E1B-B318-5887A284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39" y="1878501"/>
            <a:ext cx="6616403" cy="478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64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6EA03F-7E0E-672D-1E0F-09BBDA99B1C5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75963-0B81-AEE6-7950-E6E7ECB99318}"/>
              </a:ext>
            </a:extLst>
          </p:cNvPr>
          <p:cNvSpPr txBox="1"/>
          <p:nvPr/>
        </p:nvSpPr>
        <p:spPr>
          <a:xfrm>
            <a:off x="811411" y="350594"/>
            <a:ext cx="5261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주문된 상품 숨김 처리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E06EEE-3A16-AF5E-6EBF-A37273E0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125435"/>
            <a:ext cx="8181975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4BCE6D-978E-9215-032F-2FC037937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788" y="4692292"/>
            <a:ext cx="5990934" cy="1455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0F22D5-20F9-102C-CDA6-A37E3104122A}"/>
              </a:ext>
            </a:extLst>
          </p:cNvPr>
          <p:cNvSpPr txBox="1"/>
          <p:nvPr/>
        </p:nvSpPr>
        <p:spPr>
          <a:xfrm>
            <a:off x="549728" y="1437726"/>
            <a:ext cx="9929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장바구니에서 주문을 했는지 여부를 확인 후 주문이 완료된 경우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카트에서 숨김 처리하기</a:t>
            </a:r>
          </a:p>
        </p:txBody>
      </p:sp>
    </p:spTree>
    <p:extLst>
      <p:ext uri="{BB962C8B-B14F-4D97-AF65-F5344CB8AC3E}">
        <p14:creationId xmlns:p14="http://schemas.microsoft.com/office/powerpoint/2010/main" val="41013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6EA03F-7E0E-672D-1E0F-09BBDA99B1C5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75963-0B81-AEE6-7950-E6E7ECB99318}"/>
              </a:ext>
            </a:extLst>
          </p:cNvPr>
          <p:cNvSpPr txBox="1"/>
          <p:nvPr/>
        </p:nvSpPr>
        <p:spPr>
          <a:xfrm>
            <a:off x="811411" y="350594"/>
            <a:ext cx="6585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사용자가 지정한 배송 주기 저장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150B4-F4FA-5AFE-501F-11633F370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99" y="1773094"/>
            <a:ext cx="5785123" cy="175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A1A083-6C77-242A-2E1B-8A2BFB3E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99" y="4046422"/>
            <a:ext cx="5854377" cy="2460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3CAA97-3A86-02BF-5B09-5F0F1B944EAA}"/>
              </a:ext>
            </a:extLst>
          </p:cNvPr>
          <p:cNvSpPr txBox="1"/>
          <p:nvPr/>
        </p:nvSpPr>
        <p:spPr>
          <a:xfrm>
            <a:off x="7214021" y="4921933"/>
            <a:ext cx="4355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Input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박스를 이용해 월경 주기를 입력 받아 </a:t>
            </a:r>
            <a:endParaRPr lang="en-US" altLang="ko-KR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배송주기를 설정할 수 있도록 </a:t>
            </a:r>
            <a:r>
              <a:rPr lang="en-US" altLang="ko-KR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useState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를 사용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E7A6FCB-16AD-0368-AE62-98C6CAF54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79" t="65555" r="60625" b="13889"/>
          <a:stretch/>
        </p:blipFill>
        <p:spPr>
          <a:xfrm>
            <a:off x="7214021" y="1694002"/>
            <a:ext cx="4234656" cy="24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1BBAC-3E5F-23E4-6FBB-4E723906833A}"/>
              </a:ext>
            </a:extLst>
          </p:cNvPr>
          <p:cNvSpPr txBox="1"/>
          <p:nvPr/>
        </p:nvSpPr>
        <p:spPr>
          <a:xfrm>
            <a:off x="1080517" y="4750658"/>
            <a:ext cx="10411966" cy="189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- </a:t>
            </a:r>
            <a:r>
              <a:rPr lang="en-US" altLang="ko-KR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Tab</a:t>
            </a:r>
            <a:r>
              <a:rPr lang="ko-KR" altLang="en-US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의 상태를 저장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할 수 있는 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state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를 선언하여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첫 번째 탭을 클릭하면 </a:t>
            </a:r>
            <a:r>
              <a:rPr lang="en-US" altLang="ko-KR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tab</a:t>
            </a:r>
            <a:r>
              <a:rPr lang="ko-KR" altLang="en-US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의 상태를 </a:t>
            </a:r>
            <a:r>
              <a:rPr lang="en-US" altLang="ko-KR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0</a:t>
            </a:r>
            <a:r>
              <a:rPr lang="ko-KR" altLang="en-US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번으로 초기화</a:t>
            </a:r>
            <a:r>
              <a:rPr lang="en-US" altLang="ko-KR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b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</a:b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두 번째 탭을 클릭하면 </a:t>
            </a:r>
            <a:r>
              <a:rPr lang="en-US" altLang="ko-KR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번으로 초기화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하는 방식으로 구현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-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탭을 클릭할 때마다 보여지는 내용에는 서버에서 받아온 배열 데이터를 </a:t>
            </a:r>
            <a:r>
              <a:rPr lang="en-US" altLang="ko-KR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map() </a:t>
            </a:r>
            <a:r>
              <a:rPr lang="ko-KR" altLang="en-US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함수를 사용하여 반복되는 컴포넌트를 렌더링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-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전체보기를 할 때는 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map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조건을 주지 않고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카테고리가 있는 경우</a:t>
            </a: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배열 내 객체의 카테고리 값에 조건을 주어 </a:t>
            </a:r>
            <a:b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</a:br>
            <a:r>
              <a:rPr lang="en-US" altLang="ko-KR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 </a:t>
            </a:r>
            <a:r>
              <a:rPr lang="ko-KR" altLang="en-US" sz="1600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탭의 상태가 변할 때마다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다른 조건의 렌더링을 보여줌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CDE27B8D-83F6-6B98-62D8-D584D35775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8DE1AA-AF9C-CC0C-9D56-2B994D88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21" y="1227369"/>
            <a:ext cx="9064357" cy="3438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147A4-4924-20F9-662E-28B999FD0511}"/>
              </a:ext>
            </a:extLst>
          </p:cNvPr>
          <p:cNvSpPr txBox="1"/>
          <p:nvPr/>
        </p:nvSpPr>
        <p:spPr>
          <a:xfrm>
            <a:off x="811411" y="350594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Tab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UI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A4F44A-9008-5BD7-414B-6F61BC88FC17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30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A362515-17E7-61D1-C93C-DEEA90CB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016" y="2338398"/>
            <a:ext cx="3797514" cy="27462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1BBAC-3E5F-23E4-6FBB-4E723906833A}"/>
              </a:ext>
            </a:extLst>
          </p:cNvPr>
          <p:cNvSpPr txBox="1"/>
          <p:nvPr/>
        </p:nvSpPr>
        <p:spPr>
          <a:xfrm>
            <a:off x="8304790" y="1294101"/>
            <a:ext cx="3699141" cy="5215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서버에서 회원 번호에 해당하는 데이터를 받아와 </a:t>
            </a:r>
            <a:r>
              <a:rPr lang="en-US" altLang="ko-KR" sz="1600" b="1" dirty="0" err="1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mycode</a:t>
            </a:r>
            <a:r>
              <a:rPr lang="en-US" altLang="ko-KR" sz="1600" b="1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state</a:t>
            </a:r>
            <a:r>
              <a:rPr lang="ko-KR" altLang="en-US" sz="1600" b="1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초대코드를 저장</a:t>
            </a:r>
            <a: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-&gt;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input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태그 의 </a:t>
            </a:r>
            <a: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value 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값에 바인딩</a:t>
            </a:r>
            <a:endParaRPr lang="en-US" altLang="ko-KR" sz="1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altLang="ko-KR" sz="1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‘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초대코드 복사하기</a:t>
            </a:r>
            <a: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‘ 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버튼 클릭 시</a:t>
            </a:r>
            <a: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 </a:t>
            </a:r>
            <a:b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</a:br>
            <a:r>
              <a:rPr lang="ko-KR" altLang="en-US" sz="1600" b="1" dirty="0" err="1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알림창의</a:t>
            </a:r>
            <a:r>
              <a:rPr lang="ko-KR" altLang="en-US" sz="1600" b="1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상태를 </a:t>
            </a:r>
            <a:r>
              <a:rPr lang="en-US" altLang="ko-KR" sz="1600" b="1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true</a:t>
            </a:r>
            <a:r>
              <a:rPr lang="ko-KR" altLang="en-US" sz="1600" b="1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로 초기화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하여 복사되었다는 </a:t>
            </a:r>
            <a:r>
              <a:rPr lang="ko-KR" altLang="en-US" sz="1600" dirty="0" err="1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알림창을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보여주고</a:t>
            </a:r>
            <a: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 </a:t>
            </a:r>
            <a:r>
              <a:rPr lang="en-US" altLang="ko-KR" sz="1600" b="1" dirty="0" err="1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copyCode</a:t>
            </a:r>
            <a:r>
              <a:rPr lang="en-US" altLang="ko-KR" sz="1600" b="1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()</a:t>
            </a:r>
            <a:r>
              <a:rPr lang="ko-KR" altLang="en-US" sz="1600" b="1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메소드를 실행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하여 </a:t>
            </a:r>
            <a: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&lt;input&gt; 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태그의 값을 복사함</a:t>
            </a:r>
            <a:endParaRPr lang="en-US" altLang="ko-KR" sz="1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endParaRPr lang="en-US" altLang="ko-KR" sz="1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이후</a:t>
            </a:r>
            <a: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en-US" altLang="ko-KR" sz="1600" b="1" dirty="0" err="1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setTimeout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을 통해  </a:t>
            </a:r>
            <a:br>
              <a:rPr lang="en-US" altLang="ko-KR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</a:br>
            <a:r>
              <a:rPr lang="en-US" altLang="ko-KR" sz="1600" b="1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2</a:t>
            </a:r>
            <a:r>
              <a:rPr lang="ko-KR" altLang="en-US" sz="1600" b="1" dirty="0" err="1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초뒤</a:t>
            </a:r>
            <a:r>
              <a:rPr lang="ko-KR" altLang="en-US" sz="1600" b="1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알림창의</a:t>
            </a:r>
            <a:r>
              <a:rPr lang="ko-KR" altLang="en-US" sz="1600" b="1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상태를 </a:t>
            </a:r>
            <a:r>
              <a:rPr lang="en-US" altLang="ko-KR" sz="1600" b="1" dirty="0">
                <a:solidFill>
                  <a:srgbClr val="FF0000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false</a:t>
            </a:r>
            <a:r>
              <a:rPr lang="ko-KR" altLang="en-US" sz="1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로 초기화하여 </a:t>
            </a:r>
            <a:r>
              <a:rPr lang="ko-KR" altLang="en-US" sz="1600" dirty="0" err="1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사라지도록함</a:t>
            </a:r>
            <a:endParaRPr lang="en-US" altLang="ko-KR" sz="1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7EFB00-0A3E-5C7E-805C-1617EFE8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02" y="4303627"/>
            <a:ext cx="4718185" cy="21593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5CE94B-E286-A6EC-77A7-D4AE0176A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9" y="1429118"/>
            <a:ext cx="4718185" cy="280844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8641050-98A1-061C-C920-952AC36B0351}"/>
              </a:ext>
            </a:extLst>
          </p:cNvPr>
          <p:cNvCxnSpPr/>
          <p:nvPr/>
        </p:nvCxnSpPr>
        <p:spPr>
          <a:xfrm>
            <a:off x="771743" y="2736062"/>
            <a:ext cx="3153244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5623A5-3F39-0FBA-3FB3-E22DC207308F}"/>
              </a:ext>
            </a:extLst>
          </p:cNvPr>
          <p:cNvCxnSpPr>
            <a:cxnSpLocks/>
          </p:cNvCxnSpPr>
          <p:nvPr/>
        </p:nvCxnSpPr>
        <p:spPr>
          <a:xfrm>
            <a:off x="4051533" y="2718572"/>
            <a:ext cx="1772633" cy="2403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EACAD88-B18F-8179-4338-F27BF9E8278D}"/>
              </a:ext>
            </a:extLst>
          </p:cNvPr>
          <p:cNvCxnSpPr>
            <a:cxnSpLocks/>
          </p:cNvCxnSpPr>
          <p:nvPr/>
        </p:nvCxnSpPr>
        <p:spPr>
          <a:xfrm>
            <a:off x="2213405" y="2930616"/>
            <a:ext cx="171158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D767350-DBD6-4931-564A-9F73C3E24FC2}"/>
              </a:ext>
            </a:extLst>
          </p:cNvPr>
          <p:cNvCxnSpPr>
            <a:cxnSpLocks/>
          </p:cNvCxnSpPr>
          <p:nvPr/>
        </p:nvCxnSpPr>
        <p:spPr>
          <a:xfrm>
            <a:off x="3924987" y="2958907"/>
            <a:ext cx="1500345" cy="6864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C2FAC3-A39C-314C-30F5-D9FFAFF35532}"/>
              </a:ext>
            </a:extLst>
          </p:cNvPr>
          <p:cNvSpPr/>
          <p:nvPr/>
        </p:nvSpPr>
        <p:spPr>
          <a:xfrm>
            <a:off x="1086796" y="3437999"/>
            <a:ext cx="1254868" cy="277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A3C1AF3-292B-381B-AEC9-3BBB18A40257}"/>
              </a:ext>
            </a:extLst>
          </p:cNvPr>
          <p:cNvCxnSpPr>
            <a:cxnSpLocks/>
          </p:cNvCxnSpPr>
          <p:nvPr/>
        </p:nvCxnSpPr>
        <p:spPr>
          <a:xfrm>
            <a:off x="2333849" y="3617191"/>
            <a:ext cx="3208475" cy="6864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276EFBD-4E53-CFA5-BEEB-AD5A07DA1DB8}"/>
              </a:ext>
            </a:extLst>
          </p:cNvPr>
          <p:cNvCxnSpPr>
            <a:cxnSpLocks/>
          </p:cNvCxnSpPr>
          <p:nvPr/>
        </p:nvCxnSpPr>
        <p:spPr>
          <a:xfrm>
            <a:off x="858439" y="5972131"/>
            <a:ext cx="171158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69045C-8BE3-DC11-CAA0-E8194CFF25BE}"/>
              </a:ext>
            </a:extLst>
          </p:cNvPr>
          <p:cNvSpPr txBox="1"/>
          <p:nvPr/>
        </p:nvSpPr>
        <p:spPr>
          <a:xfrm>
            <a:off x="811411" y="350594"/>
            <a:ext cx="6835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친구 초대 코드 복사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/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알림 </a:t>
            </a:r>
            <a:r>
              <a:rPr lang="ko-KR" altLang="en-US" sz="2800" dirty="0" err="1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메세지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586D727-AC5D-D7DB-7180-5EC1CCADCDD1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68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6EA03F-7E0E-672D-1E0F-09BBDA99B1C5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75963-0B81-AEE6-7950-E6E7ECB99318}"/>
              </a:ext>
            </a:extLst>
          </p:cNvPr>
          <p:cNvSpPr txBox="1"/>
          <p:nvPr/>
        </p:nvSpPr>
        <p:spPr>
          <a:xfrm>
            <a:off x="811411" y="350594"/>
            <a:ext cx="6269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게시글 신고 및 블라인드 처리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04DEDA-DDD1-8561-1DA8-AE5EFCBE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04690"/>
            <a:ext cx="10050328" cy="565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9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6EA03F-7E0E-672D-1E0F-09BBDA99B1C5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75963-0B81-AEE6-7950-E6E7ECB99318}"/>
              </a:ext>
            </a:extLst>
          </p:cNvPr>
          <p:cNvSpPr txBox="1"/>
          <p:nvPr/>
        </p:nvSpPr>
        <p:spPr>
          <a:xfrm>
            <a:off x="811411" y="350594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주요 기능 </a:t>
            </a:r>
            <a:r>
              <a:rPr lang="en-US" altLang="ko-KR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– </a:t>
            </a:r>
            <a:r>
              <a:rPr lang="ko-KR" altLang="en-US" sz="28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쪽지</a:t>
            </a:r>
            <a:endParaRPr lang="ko-KR" altLang="en-US" sz="3600" dirty="0">
              <a:solidFill>
                <a:srgbClr val="554F4D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013BF-F6A3-DBA3-D04C-C26465CE375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0D5958-860B-E8BD-F974-28A7B80E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11" y="1244600"/>
            <a:ext cx="9745528" cy="548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6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7" name="AutoShape 2" descr="Untitled">
            <a:extLst>
              <a:ext uri="{FF2B5EF4-FFF2-40B4-BE49-F238E27FC236}">
                <a16:creationId xmlns:a16="http://schemas.microsoft.com/office/drawing/2014/main" id="{1AE8BD11-5894-7794-D91A-9CD3FF3B3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9" name="AutoShape 4" descr="Untitled">
            <a:extLst>
              <a:ext uri="{FF2B5EF4-FFF2-40B4-BE49-F238E27FC236}">
                <a16:creationId xmlns:a16="http://schemas.microsoft.com/office/drawing/2014/main" id="{548A7FD6-D594-707D-D450-67E64AD94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6CE1C977-B0F7-CB69-6AED-BA36936A4B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89F497-F738-FFF1-36B4-DC519A890B3C}"/>
              </a:ext>
            </a:extLst>
          </p:cNvPr>
          <p:cNvSpPr/>
          <p:nvPr/>
        </p:nvSpPr>
        <p:spPr>
          <a:xfrm>
            <a:off x="5943599" y="-10633"/>
            <a:ext cx="62484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EAD3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B8D4EE-924B-E0F5-A67E-5A3AC2B7243D}"/>
              </a:ext>
            </a:extLst>
          </p:cNvPr>
          <p:cNvGrpSpPr/>
          <p:nvPr/>
        </p:nvGrpSpPr>
        <p:grpSpPr>
          <a:xfrm>
            <a:off x="6468316" y="588081"/>
            <a:ext cx="5266484" cy="5440823"/>
            <a:chOff x="6468316" y="588081"/>
            <a:chExt cx="5266484" cy="5440823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9E215D-D18A-30E4-99CA-8EE6A5879E11}"/>
                </a:ext>
              </a:extLst>
            </p:cNvPr>
            <p:cNvSpPr/>
            <p:nvPr/>
          </p:nvSpPr>
          <p:spPr>
            <a:xfrm>
              <a:off x="7204276" y="1413076"/>
              <a:ext cx="3727048" cy="3727048"/>
            </a:xfrm>
            <a:prstGeom prst="ellipse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110E825-E38A-1327-B96A-E047C207BD78}"/>
                </a:ext>
              </a:extLst>
            </p:cNvPr>
            <p:cNvGrpSpPr/>
            <p:nvPr/>
          </p:nvGrpSpPr>
          <p:grpSpPr>
            <a:xfrm>
              <a:off x="6468316" y="588081"/>
              <a:ext cx="5266484" cy="5440823"/>
              <a:chOff x="6468316" y="588081"/>
              <a:chExt cx="5266484" cy="5440823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6B4B20F1-F7B2-0B45-096A-CC309D4EE0B0}"/>
                  </a:ext>
                </a:extLst>
              </p:cNvPr>
              <p:cNvSpPr/>
              <p:nvPr/>
            </p:nvSpPr>
            <p:spPr>
              <a:xfrm>
                <a:off x="6468316" y="3886200"/>
                <a:ext cx="2081519" cy="208151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2</a:t>
                </a:r>
              </a:p>
              <a:p>
                <a:pPr algn="ctr"/>
                <a:endPara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b="1" dirty="0" err="1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월경케어</a:t>
                </a:r>
                <a:endPara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DA58C7F-7115-CC97-6740-7B79F42F6742}"/>
                  </a:ext>
                </a:extLst>
              </p:cNvPr>
              <p:cNvSpPr/>
              <p:nvPr/>
            </p:nvSpPr>
            <p:spPr>
              <a:xfrm>
                <a:off x="8027040" y="588081"/>
                <a:ext cx="2081519" cy="208151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1</a:t>
                </a:r>
              </a:p>
              <a:p>
                <a:pPr algn="ctr"/>
                <a:endPara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b="1" dirty="0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정기구독</a:t>
                </a: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BE53C7C8-98D5-E460-4264-EA7621135C79}"/>
                  </a:ext>
                </a:extLst>
              </p:cNvPr>
              <p:cNvSpPr/>
              <p:nvPr/>
            </p:nvSpPr>
            <p:spPr>
              <a:xfrm>
                <a:off x="9653281" y="3947385"/>
                <a:ext cx="2081519" cy="208151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3</a:t>
                </a:r>
              </a:p>
              <a:p>
                <a:pPr algn="ctr"/>
                <a:endPara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  <a:p>
                <a:pPr algn="ctr"/>
                <a:r>
                  <a:rPr lang="ko-KR" altLang="en-US" b="1" dirty="0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쇼핑몰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57918B-3663-44BF-F55A-9F3255B2B8FD}"/>
                  </a:ext>
                </a:extLst>
              </p:cNvPr>
              <p:cNvSpPr txBox="1"/>
              <p:nvPr/>
            </p:nvSpPr>
            <p:spPr>
              <a:xfrm>
                <a:off x="7756279" y="3190819"/>
                <a:ext cx="2623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Monthly-Moon</a:t>
                </a:r>
                <a:endParaRPr lang="ko-KR" altLang="en-US" sz="20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CA6E2A-DC30-7B4B-91AA-99C05C9F8B3A}"/>
              </a:ext>
            </a:extLst>
          </p:cNvPr>
          <p:cNvSpPr txBox="1"/>
          <p:nvPr/>
        </p:nvSpPr>
        <p:spPr>
          <a:xfrm>
            <a:off x="879323" y="1408028"/>
            <a:ext cx="4328318" cy="5078313"/>
          </a:xfrm>
          <a:prstGeom prst="rect">
            <a:avLst/>
          </a:prstGeom>
          <a:noFill/>
          <a:ln w="12700" cap="rnd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About Us,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세일러문</a:t>
            </a:r>
            <a:r>
              <a:rPr lang="en-US" altLang="ko-KR" sz="2200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(Seller-Moon)</a:t>
            </a:r>
          </a:p>
          <a:p>
            <a:pPr algn="ctr">
              <a:lnSpc>
                <a:spcPct val="150000"/>
              </a:lnSpc>
            </a:pPr>
            <a:endParaRPr lang="en-US" altLang="ko-KR" sz="2400" b="1" dirty="0">
              <a:solidFill>
                <a:schemeClr val="tx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About Our Project,</a:t>
            </a:r>
          </a:p>
          <a:p>
            <a:pPr algn="ctr">
              <a:lnSpc>
                <a:spcPct val="150000"/>
              </a:lnSpc>
            </a:pPr>
            <a:r>
              <a:rPr lang="ko-KR" altLang="en-US" sz="2200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월간</a:t>
            </a:r>
            <a:r>
              <a:rPr lang="en-US" altLang="ko-KR" sz="2200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; </a:t>
            </a:r>
            <a:r>
              <a:rPr lang="ko-KR" altLang="en-US" sz="2200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</a:t>
            </a:r>
            <a:r>
              <a:rPr lang="en-US" altLang="ko-KR" sz="2200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(Monthly-Moon)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달 마다 돌아오는 월경 </a:t>
            </a:r>
            <a:r>
              <a:rPr lang="en-US" altLang="ko-KR" sz="1600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moon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구독의 주기마다 문 앞에 배달해주는 특성 </a:t>
            </a:r>
            <a:r>
              <a:rPr lang="ko-KR" altLang="en-US" sz="1600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門</a:t>
            </a:r>
            <a:r>
              <a:rPr lang="en-US" altLang="ko-KR" sz="16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tx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생리대 정기구독 서비스를 중심으로</a:t>
            </a:r>
            <a:r>
              <a:rPr lang="en-US" altLang="ko-KR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다양한 브랜드의 여성 위생용품을 </a:t>
            </a:r>
            <a:br>
              <a:rPr lang="en-US" altLang="ko-KR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</a:br>
            <a:r>
              <a:rPr lang="ko-KR" altLang="en-US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제공하는 쇼핑몰</a:t>
            </a:r>
            <a:endParaRPr lang="ko-KR" altLang="en-US" dirty="0">
              <a:solidFill>
                <a:schemeClr val="tx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endParaRPr lang="ko-KR" altLang="en-US" dirty="0">
              <a:solidFill>
                <a:schemeClr val="tx2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B5F89F-E046-B41E-37DA-AFC5FAF9530D}"/>
              </a:ext>
            </a:extLst>
          </p:cNvPr>
          <p:cNvSpPr txBox="1"/>
          <p:nvPr/>
        </p:nvSpPr>
        <p:spPr>
          <a:xfrm>
            <a:off x="1730685" y="591018"/>
            <a:ext cx="277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00449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AC7978-AA94-FB94-272F-DE6186F02749}"/>
              </a:ext>
            </a:extLst>
          </p:cNvPr>
          <p:cNvSpPr txBox="1"/>
          <p:nvPr/>
        </p:nvSpPr>
        <p:spPr>
          <a:xfrm>
            <a:off x="171637" y="180309"/>
            <a:ext cx="383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E51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2022 KH </a:t>
            </a:r>
            <a:r>
              <a:rPr lang="ko-KR" altLang="en-US" sz="1400" dirty="0">
                <a:solidFill>
                  <a:srgbClr val="5E51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정보교육원 파이널 프로젝트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606325-5A95-3BA1-6EF5-2E3E68C5A29A}"/>
              </a:ext>
            </a:extLst>
          </p:cNvPr>
          <p:cNvCxnSpPr>
            <a:cxnSpLocks/>
          </p:cNvCxnSpPr>
          <p:nvPr/>
        </p:nvCxnSpPr>
        <p:spPr>
          <a:xfrm>
            <a:off x="0" y="647128"/>
            <a:ext cx="12192000" cy="0"/>
          </a:xfrm>
          <a:prstGeom prst="line">
            <a:avLst/>
          </a:prstGeom>
          <a:ln w="12700">
            <a:solidFill>
              <a:srgbClr val="5E514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528408-5A17-A49C-DB4C-ACA85049E2DD}"/>
              </a:ext>
            </a:extLst>
          </p:cNvPr>
          <p:cNvCxnSpPr/>
          <p:nvPr/>
        </p:nvCxnSpPr>
        <p:spPr>
          <a:xfrm>
            <a:off x="11480799" y="0"/>
            <a:ext cx="0" cy="6858000"/>
          </a:xfrm>
          <a:prstGeom prst="line">
            <a:avLst/>
          </a:prstGeom>
          <a:ln w="12700">
            <a:solidFill>
              <a:srgbClr val="5E514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417988-FD7D-24D4-557D-A2EC3CE1B29D}"/>
              </a:ext>
            </a:extLst>
          </p:cNvPr>
          <p:cNvSpPr txBox="1"/>
          <p:nvPr/>
        </p:nvSpPr>
        <p:spPr>
          <a:xfrm>
            <a:off x="3019833" y="2688871"/>
            <a:ext cx="61526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03. </a:t>
            </a:r>
            <a:r>
              <a:rPr lang="ko-KR" altLang="en-US" sz="6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3253996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E308EC6-F4AB-45B8-A942-F25E30099B30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281463-0E3F-D005-896A-1CB0CF2484BF}"/>
              </a:ext>
            </a:extLst>
          </p:cNvPr>
          <p:cNvCxnSpPr>
            <a:cxnSpLocks/>
          </p:cNvCxnSpPr>
          <p:nvPr/>
        </p:nvCxnSpPr>
        <p:spPr>
          <a:xfrm>
            <a:off x="622300" y="4099631"/>
            <a:ext cx="11569700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55CBB-4772-9C75-B539-E6BB624BCD49}"/>
              </a:ext>
            </a:extLst>
          </p:cNvPr>
          <p:cNvSpPr txBox="1"/>
          <p:nvPr/>
        </p:nvSpPr>
        <p:spPr>
          <a:xfrm>
            <a:off x="658085" y="1252429"/>
            <a:ext cx="21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문제와 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3499C-ED3B-E0A5-1096-7DF3E3F1F882}"/>
              </a:ext>
            </a:extLst>
          </p:cNvPr>
          <p:cNvSpPr txBox="1"/>
          <p:nvPr/>
        </p:nvSpPr>
        <p:spPr>
          <a:xfrm>
            <a:off x="658085" y="4162935"/>
            <a:ext cx="15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해결방법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A034B5-05CA-1310-EB67-2FFDF740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043" y="1699201"/>
            <a:ext cx="70770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F62BB3-A07A-FAB8-E4A0-634F8CD32F31}"/>
              </a:ext>
            </a:extLst>
          </p:cNvPr>
          <p:cNvSpPr txBox="1"/>
          <p:nvPr/>
        </p:nvSpPr>
        <p:spPr>
          <a:xfrm>
            <a:off x="658085" y="1728986"/>
            <a:ext cx="411711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비동기통신을 위해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Post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방식으로 서버에 요청 메세지를 보냈는데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이는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Http body(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본문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데이터를 담아서 보내는 방식이므로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@RequestParam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으로 요청을 받을 수 없어 오류가 발생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4D251E-BF4A-7AD7-045D-EFA882BE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218" y="4568583"/>
            <a:ext cx="7200900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827A55-C212-A20D-D3AA-A1044F58C333}"/>
              </a:ext>
            </a:extLst>
          </p:cNvPr>
          <p:cNvSpPr txBox="1"/>
          <p:nvPr/>
        </p:nvSpPr>
        <p:spPr>
          <a:xfrm>
            <a:off x="651328" y="4661044"/>
            <a:ext cx="3993243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@RequestBody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어노테이션을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이용하여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JSON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형태의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Http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요청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body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를 자바 객체로 전달받을 수 있기 때문에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JSON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기반의 메시지 사용을 요청하여 해결</a:t>
            </a:r>
          </a:p>
        </p:txBody>
      </p:sp>
    </p:spTree>
    <p:extLst>
      <p:ext uri="{BB962C8B-B14F-4D97-AF65-F5344CB8AC3E}">
        <p14:creationId xmlns:p14="http://schemas.microsoft.com/office/powerpoint/2010/main" val="25169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281463-0E3F-D005-896A-1CB0CF2484BF}"/>
              </a:ext>
            </a:extLst>
          </p:cNvPr>
          <p:cNvCxnSpPr>
            <a:cxnSpLocks/>
          </p:cNvCxnSpPr>
          <p:nvPr/>
        </p:nvCxnSpPr>
        <p:spPr>
          <a:xfrm>
            <a:off x="622300" y="3170716"/>
            <a:ext cx="11569700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55CBB-4772-9C75-B539-E6BB624BCD49}"/>
              </a:ext>
            </a:extLst>
          </p:cNvPr>
          <p:cNvSpPr txBox="1"/>
          <p:nvPr/>
        </p:nvSpPr>
        <p:spPr>
          <a:xfrm>
            <a:off x="658085" y="1252429"/>
            <a:ext cx="21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문제와 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3499C-ED3B-E0A5-1096-7DF3E3F1F882}"/>
              </a:ext>
            </a:extLst>
          </p:cNvPr>
          <p:cNvSpPr txBox="1"/>
          <p:nvPr/>
        </p:nvSpPr>
        <p:spPr>
          <a:xfrm>
            <a:off x="658085" y="3248534"/>
            <a:ext cx="15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해결방법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535176F-588C-7FCD-90D7-45CBE69FA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99" y="1829429"/>
            <a:ext cx="1086131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장바구니에서 정기구독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탭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으로 들어왔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음에도 불구하고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개별구매 탭이 활성화됨.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값에는 문제가 없으나 현재 들어온 오더타입이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어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떤지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찾는 기능보다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nav로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돔 그리는 속도가 더 빨라 발생하는 에러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033A41-C11A-AFA8-9FE5-59E04DD8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5" y="4499437"/>
            <a:ext cx="8810766" cy="1907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CF37E6-B2BC-6172-EE51-876DC77E6E06}"/>
              </a:ext>
            </a:extLst>
          </p:cNvPr>
          <p:cNvSpPr txBox="1"/>
          <p:nvPr/>
        </p:nvSpPr>
        <p:spPr>
          <a:xfrm>
            <a:off x="672599" y="3758988"/>
            <a:ext cx="882024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defaultActiveKey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를 </a:t>
            </a:r>
            <a:r>
              <a:rPr lang="en-US" altLang="ko-KR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ActiveKey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로 변경하여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default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값을 해제하여 해결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5A9898F-1918-DED4-2E75-9C7A44DF2E8A}"/>
              </a:ext>
            </a:extLst>
          </p:cNvPr>
          <p:cNvCxnSpPr>
            <a:cxnSpLocks/>
          </p:cNvCxnSpPr>
          <p:nvPr/>
        </p:nvCxnSpPr>
        <p:spPr>
          <a:xfrm>
            <a:off x="2088668" y="6168572"/>
            <a:ext cx="38912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874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E308EC6-F4AB-45B8-A942-F25E30099B30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281463-0E3F-D005-896A-1CB0CF2484BF}"/>
              </a:ext>
            </a:extLst>
          </p:cNvPr>
          <p:cNvCxnSpPr>
            <a:cxnSpLocks/>
          </p:cNvCxnSpPr>
          <p:nvPr/>
        </p:nvCxnSpPr>
        <p:spPr>
          <a:xfrm>
            <a:off x="622300" y="3214261"/>
            <a:ext cx="11569700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55CBB-4772-9C75-B539-E6BB624BCD49}"/>
              </a:ext>
            </a:extLst>
          </p:cNvPr>
          <p:cNvSpPr txBox="1"/>
          <p:nvPr/>
        </p:nvSpPr>
        <p:spPr>
          <a:xfrm>
            <a:off x="658085" y="1252429"/>
            <a:ext cx="21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문제와 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3499C-ED3B-E0A5-1096-7DF3E3F1F882}"/>
              </a:ext>
            </a:extLst>
          </p:cNvPr>
          <p:cNvSpPr txBox="1"/>
          <p:nvPr/>
        </p:nvSpPr>
        <p:spPr>
          <a:xfrm>
            <a:off x="658085" y="3306593"/>
            <a:ext cx="15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해결방법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62BB3-A07A-FAB8-E4A0-634F8CD32F31}"/>
              </a:ext>
            </a:extLst>
          </p:cNvPr>
          <p:cNvSpPr txBox="1"/>
          <p:nvPr/>
        </p:nvSpPr>
        <p:spPr>
          <a:xfrm>
            <a:off x="658085" y="1728986"/>
            <a:ext cx="1135203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마이페이지에서 회원의 총 적립금 현황을 </a:t>
            </a:r>
            <a:r>
              <a:rPr lang="ko-KR" altLang="en-US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보여주기위해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배열 데이터를 서버에서 받아왔고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이를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state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저장하여 </a:t>
            </a:r>
            <a:r>
              <a:rPr lang="en-US" altLang="ko-KR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pointlist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[0].</a:t>
            </a:r>
            <a:r>
              <a:rPr lang="en-US" altLang="ko-KR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point_sum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과 같이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0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번째 배열에 접근하여 값을 꺼내려 했으나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처음 렌더링이 될 때는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state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가 정의되지 않아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undefined 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에러가 발생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7495D4-C146-3392-1DB1-170AA92E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154" y="3414249"/>
            <a:ext cx="641985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CBD9D7-06D6-7EB2-C323-3ED1261A7722}"/>
              </a:ext>
            </a:extLst>
          </p:cNvPr>
          <p:cNvSpPr txBox="1"/>
          <p:nvPr/>
        </p:nvSpPr>
        <p:spPr>
          <a:xfrm>
            <a:off x="658085" y="3857447"/>
            <a:ext cx="468317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가장 </a:t>
            </a:r>
            <a:r>
              <a:rPr lang="ko-KR" altLang="en-US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상위컴포넌트인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en-US" altLang="ko-KR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App.jsx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</a:t>
            </a:r>
            <a:endParaRPr lang="en-US" altLang="ko-KR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회원번호를 받아 </a:t>
            </a:r>
            <a:r>
              <a:rPr lang="en-US" altLang="ko-KR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point_sum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을 받아오는 데이터를 </a:t>
            </a:r>
            <a:r>
              <a:rPr lang="ko-KR" altLang="en-US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하위컴포넌트로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전송시켜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해결</a:t>
            </a:r>
          </a:p>
        </p:txBody>
      </p:sp>
    </p:spTree>
    <p:extLst>
      <p:ext uri="{BB962C8B-B14F-4D97-AF65-F5344CB8AC3E}">
        <p14:creationId xmlns:p14="http://schemas.microsoft.com/office/powerpoint/2010/main" val="2964251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E308EC6-F4AB-45B8-A942-F25E30099B30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281463-0E3F-D005-896A-1CB0CF2484BF}"/>
              </a:ext>
            </a:extLst>
          </p:cNvPr>
          <p:cNvCxnSpPr>
            <a:cxnSpLocks/>
          </p:cNvCxnSpPr>
          <p:nvPr/>
        </p:nvCxnSpPr>
        <p:spPr>
          <a:xfrm>
            <a:off x="622300" y="3939975"/>
            <a:ext cx="11569700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55CBB-4772-9C75-B539-E6BB624BCD49}"/>
              </a:ext>
            </a:extLst>
          </p:cNvPr>
          <p:cNvSpPr txBox="1"/>
          <p:nvPr/>
        </p:nvSpPr>
        <p:spPr>
          <a:xfrm>
            <a:off x="658085" y="1252429"/>
            <a:ext cx="21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문제와 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3499C-ED3B-E0A5-1096-7DF3E3F1F882}"/>
              </a:ext>
            </a:extLst>
          </p:cNvPr>
          <p:cNvSpPr txBox="1"/>
          <p:nvPr/>
        </p:nvSpPr>
        <p:spPr>
          <a:xfrm>
            <a:off x="658085" y="4003279"/>
            <a:ext cx="15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해결방법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62BB3-A07A-FAB8-E4A0-634F8CD32F31}"/>
              </a:ext>
            </a:extLst>
          </p:cNvPr>
          <p:cNvSpPr txBox="1"/>
          <p:nvPr/>
        </p:nvSpPr>
        <p:spPr>
          <a:xfrm>
            <a:off x="658085" y="1743500"/>
            <a:ext cx="45235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return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이 </a:t>
            </a:r>
            <a:r>
              <a:rPr lang="en-US" altLang="ko-KR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useEffect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보다 먼저 읽혀서 첫 로딩 시 </a:t>
            </a: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null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이라 화면에 </a:t>
            </a:r>
            <a:r>
              <a:rPr lang="ko-KR" altLang="en-US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불러올때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빈 값이 나오게 된다</a:t>
            </a: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.</a:t>
            </a:r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27A55-C212-A20D-D3AA-A1044F58C333}"/>
              </a:ext>
            </a:extLst>
          </p:cNvPr>
          <p:cNvSpPr txBox="1"/>
          <p:nvPr/>
        </p:nvSpPr>
        <p:spPr>
          <a:xfrm>
            <a:off x="651328" y="4501388"/>
            <a:ext cx="3993243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data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가 널일때는 비워버리고 값이</a:t>
            </a:r>
            <a:endParaRPr lang="en-US" altLang="ko-KR" dirty="0">
              <a:effectLst/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들어올때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가져오는 걸로 </a:t>
            </a: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if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 사용</a:t>
            </a:r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DFB2A2-3253-5610-9D6F-E9935DD8A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771" y="1265822"/>
            <a:ext cx="6445764" cy="240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1CB339-1591-1FB1-69CC-D4971BA5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31" y="4081613"/>
            <a:ext cx="4277739" cy="264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3EFAC8-864F-4E11-BE7A-84E7CD0A4209}"/>
              </a:ext>
            </a:extLst>
          </p:cNvPr>
          <p:cNvSpPr/>
          <p:nvPr/>
        </p:nvSpPr>
        <p:spPr>
          <a:xfrm>
            <a:off x="6096000" y="5138057"/>
            <a:ext cx="1611086" cy="102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33F077-B501-52DC-1F4D-49F6CCC7EBDB}"/>
              </a:ext>
            </a:extLst>
          </p:cNvPr>
          <p:cNvSpPr/>
          <p:nvPr/>
        </p:nvSpPr>
        <p:spPr>
          <a:xfrm>
            <a:off x="5480972" y="1284638"/>
            <a:ext cx="1021428" cy="429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46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E308EC6-F4AB-45B8-A942-F25E30099B30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281463-0E3F-D005-896A-1CB0CF2484BF}"/>
              </a:ext>
            </a:extLst>
          </p:cNvPr>
          <p:cNvCxnSpPr>
            <a:cxnSpLocks/>
          </p:cNvCxnSpPr>
          <p:nvPr/>
        </p:nvCxnSpPr>
        <p:spPr>
          <a:xfrm>
            <a:off x="622300" y="3881919"/>
            <a:ext cx="11569700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55CBB-4772-9C75-B539-E6BB624BCD49}"/>
              </a:ext>
            </a:extLst>
          </p:cNvPr>
          <p:cNvSpPr txBox="1"/>
          <p:nvPr/>
        </p:nvSpPr>
        <p:spPr>
          <a:xfrm>
            <a:off x="658085" y="1252429"/>
            <a:ext cx="21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문제와 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3499C-ED3B-E0A5-1096-7DF3E3F1F882}"/>
              </a:ext>
            </a:extLst>
          </p:cNvPr>
          <p:cNvSpPr txBox="1"/>
          <p:nvPr/>
        </p:nvSpPr>
        <p:spPr>
          <a:xfrm>
            <a:off x="658085" y="3945223"/>
            <a:ext cx="15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해결방법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62BB3-A07A-FAB8-E4A0-634F8CD32F31}"/>
              </a:ext>
            </a:extLst>
          </p:cNvPr>
          <p:cNvSpPr txBox="1"/>
          <p:nvPr/>
        </p:nvSpPr>
        <p:spPr>
          <a:xfrm>
            <a:off x="658085" y="1743500"/>
            <a:ext cx="415611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리액트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단에서 로그인이 두 번 호출돼서 자바단에서는 </a:t>
            </a: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400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번 에러 발생 </a:t>
            </a:r>
            <a:r>
              <a:rPr lang="ko-KR" altLang="en-US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리액트에서는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200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번 찍힘</a:t>
            </a:r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27A55-C212-A20D-D3AA-A1044F58C333}"/>
              </a:ext>
            </a:extLst>
          </p:cNvPr>
          <p:cNvSpPr txBox="1"/>
          <p:nvPr/>
        </p:nvSpPr>
        <p:spPr>
          <a:xfrm>
            <a:off x="651328" y="4428818"/>
            <a:ext cx="43270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create-react-app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으로 프로젝트를 생성하는 경우 </a:t>
            </a: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index.js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</a:t>
            </a:r>
            <a:r>
              <a:rPr lang="en-US" altLang="ko-KR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React.StrictMode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로 </a:t>
            </a: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App </a:t>
            </a:r>
            <a:r>
              <a:rPr lang="ko-KR" altLang="en-US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컴포넘트를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감싸서 렌더링 해주는데 이 경우 개발 단계 시 오류를 잡기 위해 </a:t>
            </a:r>
            <a:r>
              <a:rPr lang="ko-KR" altLang="en-US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두번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렌더링 된다고 한다</a:t>
            </a:r>
            <a:r>
              <a:rPr lang="en-US" altLang="ko-KR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. </a:t>
            </a:r>
          </a:p>
          <a:p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그렇기에 </a:t>
            </a:r>
            <a:r>
              <a:rPr lang="en-US" altLang="ko-KR" dirty="0">
                <a:solidFill>
                  <a:srgbClr val="EB5757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&lt;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React.StrictMode</a:t>
            </a:r>
            <a:r>
              <a:rPr lang="en-US" altLang="ko-KR" dirty="0">
                <a:solidFill>
                  <a:srgbClr val="EB5757"/>
                </a:solidFill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&gt;</a:t>
            </a:r>
            <a:r>
              <a:rPr lang="ko-KR" altLang="en-US" dirty="0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를 제거함</a:t>
            </a:r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E5843B-73C4-AE4B-E6FE-512EED87D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72" y="1446285"/>
            <a:ext cx="6759228" cy="213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25CEC9-88F6-315A-A126-67A92BB68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4229"/>
          <a:stretch/>
        </p:blipFill>
        <p:spPr>
          <a:xfrm>
            <a:off x="5426896" y="4060247"/>
            <a:ext cx="6105068" cy="2491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338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E308EC6-F4AB-45B8-A942-F25E30099B30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281463-0E3F-D005-896A-1CB0CF2484BF}"/>
              </a:ext>
            </a:extLst>
          </p:cNvPr>
          <p:cNvCxnSpPr>
            <a:cxnSpLocks/>
          </p:cNvCxnSpPr>
          <p:nvPr/>
        </p:nvCxnSpPr>
        <p:spPr>
          <a:xfrm>
            <a:off x="622300" y="4085115"/>
            <a:ext cx="11569700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55CBB-4772-9C75-B539-E6BB624BCD49}"/>
              </a:ext>
            </a:extLst>
          </p:cNvPr>
          <p:cNvSpPr txBox="1"/>
          <p:nvPr/>
        </p:nvSpPr>
        <p:spPr>
          <a:xfrm>
            <a:off x="658085" y="1252429"/>
            <a:ext cx="21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문제와 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3499C-ED3B-E0A5-1096-7DF3E3F1F882}"/>
              </a:ext>
            </a:extLst>
          </p:cNvPr>
          <p:cNvSpPr txBox="1"/>
          <p:nvPr/>
        </p:nvSpPr>
        <p:spPr>
          <a:xfrm>
            <a:off x="658085" y="4148419"/>
            <a:ext cx="15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해결방법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FA4EC-206C-D8C7-A9B6-BC61B4EEB465}"/>
              </a:ext>
            </a:extLst>
          </p:cNvPr>
          <p:cNvSpPr txBox="1"/>
          <p:nvPr/>
        </p:nvSpPr>
        <p:spPr>
          <a:xfrm>
            <a:off x="665842" y="1707407"/>
            <a:ext cx="4980715" cy="2003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app.jsx</a:t>
            </a:r>
            <a:r>
              <a:rPr lang="ko-KR" altLang="en-US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에서 </a:t>
            </a:r>
            <a:r>
              <a:rPr lang="en-US" altLang="ko-KR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"/cart"</a:t>
            </a:r>
            <a:r>
              <a:rPr lang="ko-KR" altLang="en-US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대한 경로를 </a:t>
            </a:r>
            <a:r>
              <a:rPr lang="en-US" altLang="ko-KR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&lt;Cart&gt; </a:t>
            </a:r>
            <a:r>
              <a:rPr lang="ko-KR" altLang="en-US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컴포넌트로 변경하여 발생하여 </a:t>
            </a:r>
            <a:r>
              <a:rPr lang="en-US" altLang="ko-KR" sz="1700" b="1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mdVO</a:t>
            </a:r>
            <a:r>
              <a:rPr lang="ko-KR" altLang="en-US" sz="1700" b="1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를 불러오지 못하는 에러</a:t>
            </a:r>
            <a:r>
              <a:rPr lang="ko-KR" altLang="en-US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발생</a:t>
            </a: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(Cart</a:t>
            </a:r>
            <a:r>
              <a:rPr lang="ko-KR" altLang="en-US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컴포넌트는 </a:t>
            </a:r>
            <a:r>
              <a:rPr lang="en-US" altLang="ko-KR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Carts </a:t>
            </a:r>
            <a:r>
              <a:rPr lang="ko-KR" altLang="en-US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컴포넌트에게 </a:t>
            </a:r>
            <a:r>
              <a:rPr lang="en-US" altLang="ko-KR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cart</a:t>
            </a:r>
            <a:r>
              <a:rPr lang="ko-KR" altLang="en-US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객체 값을 전달받고</a:t>
            </a:r>
            <a:r>
              <a:rPr lang="en-US" altLang="ko-KR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, </a:t>
            </a:r>
            <a:r>
              <a:rPr lang="ko-KR" altLang="en-US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그 값을 가지고 </a:t>
            </a:r>
            <a:r>
              <a:rPr lang="en-US" altLang="ko-KR" sz="17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mdVO</a:t>
            </a:r>
            <a:r>
              <a:rPr lang="ko-KR" altLang="en-US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대한 값도 세팅하는데 </a:t>
            </a:r>
            <a:r>
              <a:rPr lang="en-US" altLang="ko-KR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cart</a:t>
            </a:r>
            <a:r>
              <a:rPr lang="ko-KR" altLang="en-US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객체가 없어서 </a:t>
            </a:r>
            <a:r>
              <a:rPr lang="en-US" altLang="ko-KR" sz="17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mdVO</a:t>
            </a:r>
            <a:r>
              <a:rPr lang="en-US" altLang="ko-KR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값도 세팅하지 못함</a:t>
            </a:r>
            <a:r>
              <a:rPr lang="en-US" altLang="ko-KR" sz="17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703D02-8205-5EDD-10B1-3A4C84D62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41" t="35632" b="48546"/>
          <a:stretch/>
        </p:blipFill>
        <p:spPr>
          <a:xfrm>
            <a:off x="5756911" y="1960431"/>
            <a:ext cx="6153463" cy="1243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AF29F2-B133-0D4D-0046-4A5FB96A6441}"/>
              </a:ext>
            </a:extLst>
          </p:cNvPr>
          <p:cNvSpPr txBox="1"/>
          <p:nvPr/>
        </p:nvSpPr>
        <p:spPr>
          <a:xfrm>
            <a:off x="658085" y="4779653"/>
            <a:ext cx="4873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app.jsx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파일 내  ‘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/cart’ path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 대한 컴포넌트를 다시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Carts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컴포넌트로 변경하여 에러 해결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2A8F37-0080-7DBC-5F3A-64F18B691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75"/>
          <a:stretch/>
        </p:blipFill>
        <p:spPr>
          <a:xfrm>
            <a:off x="5756911" y="4580001"/>
            <a:ext cx="5235495" cy="113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02F78CF8-B18E-AA68-2D20-8FE3379C2D8E}"/>
              </a:ext>
            </a:extLst>
          </p:cNvPr>
          <p:cNvSpPr/>
          <p:nvPr/>
        </p:nvSpPr>
        <p:spPr>
          <a:xfrm>
            <a:off x="9597511" y="4934857"/>
            <a:ext cx="214147" cy="451696"/>
          </a:xfrm>
          <a:prstGeom prst="downArrow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28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281463-0E3F-D005-896A-1CB0CF2484BF}"/>
              </a:ext>
            </a:extLst>
          </p:cNvPr>
          <p:cNvCxnSpPr>
            <a:cxnSpLocks/>
          </p:cNvCxnSpPr>
          <p:nvPr/>
        </p:nvCxnSpPr>
        <p:spPr>
          <a:xfrm>
            <a:off x="622300" y="3925458"/>
            <a:ext cx="11569700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55CBB-4772-9C75-B539-E6BB624BCD49}"/>
              </a:ext>
            </a:extLst>
          </p:cNvPr>
          <p:cNvSpPr txBox="1"/>
          <p:nvPr/>
        </p:nvSpPr>
        <p:spPr>
          <a:xfrm>
            <a:off x="658085" y="1252429"/>
            <a:ext cx="21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문제와 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3499C-ED3B-E0A5-1096-7DF3E3F1F882}"/>
              </a:ext>
            </a:extLst>
          </p:cNvPr>
          <p:cNvSpPr txBox="1"/>
          <p:nvPr/>
        </p:nvSpPr>
        <p:spPr>
          <a:xfrm>
            <a:off x="658085" y="3988762"/>
            <a:ext cx="15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해결방법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FA4EC-206C-D8C7-A9B6-BC61B4EEB465}"/>
              </a:ext>
            </a:extLst>
          </p:cNvPr>
          <p:cNvSpPr txBox="1"/>
          <p:nvPr/>
        </p:nvSpPr>
        <p:spPr>
          <a:xfrm>
            <a:off x="665842" y="1765463"/>
            <a:ext cx="931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장바구니에서 정기구독 주문 후 정기구독 테이블로 </a:t>
            </a:r>
            <a:endParaRPr lang="en-US" altLang="ko-KR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데이터가 넘어가지 않고 ‘부모키가 존재하지 않습니다’ 라는 에러가 발생</a:t>
            </a:r>
            <a:endParaRPr lang="en-US" altLang="ko-KR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7FE6E-5F52-AF2F-9D68-4C50374F70B8}"/>
              </a:ext>
            </a:extLst>
          </p:cNvPr>
          <p:cNvSpPr txBox="1"/>
          <p:nvPr/>
        </p:nvSpPr>
        <p:spPr>
          <a:xfrm>
            <a:off x="665842" y="2592439"/>
            <a:ext cx="11192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장바구니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&gt;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주문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&gt;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결제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&gt;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구독 정보 저장 과정 중 주문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/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결제 과정을 생략 후 테스트를 진행하여 주문 테이블 안에 들어있는 데이터 중에서 가장 최신 데이터를 가져와 </a:t>
            </a:r>
            <a:r>
              <a:rPr lang="en-US" altLang="ko-KR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order_no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를 사용함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.</a:t>
            </a:r>
          </a:p>
          <a:p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중간 과정인 주문과 결제 테이블에 더미 데이터를 최소 하나 이상 쌓아야 구독 정보가 저장이 되기 때문에 </a:t>
            </a:r>
            <a:r>
              <a:rPr lang="ko-KR" altLang="en-US" b="1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데이터가 없는 상태에서는 에러가 발생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하게 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6056D8-82D2-3C6F-B3E7-0EBA3CCFB0A1}"/>
              </a:ext>
            </a:extLst>
          </p:cNvPr>
          <p:cNvSpPr txBox="1"/>
          <p:nvPr/>
        </p:nvSpPr>
        <p:spPr>
          <a:xfrm>
            <a:off x="687113" y="4565102"/>
            <a:ext cx="611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더미 데이터를 삽입 후 프로그램 실행하여 에러 해결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A544B98-0234-3775-F68B-03245A8D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3" y="5032641"/>
            <a:ext cx="9847139" cy="136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531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281463-0E3F-D005-896A-1CB0CF2484BF}"/>
              </a:ext>
            </a:extLst>
          </p:cNvPr>
          <p:cNvCxnSpPr>
            <a:cxnSpLocks/>
          </p:cNvCxnSpPr>
          <p:nvPr/>
        </p:nvCxnSpPr>
        <p:spPr>
          <a:xfrm>
            <a:off x="622300" y="2938486"/>
            <a:ext cx="11569700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55CBB-4772-9C75-B539-E6BB624BCD49}"/>
              </a:ext>
            </a:extLst>
          </p:cNvPr>
          <p:cNvSpPr txBox="1"/>
          <p:nvPr/>
        </p:nvSpPr>
        <p:spPr>
          <a:xfrm>
            <a:off x="658085" y="1252429"/>
            <a:ext cx="21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문제와 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3499C-ED3B-E0A5-1096-7DF3E3F1F882}"/>
              </a:ext>
            </a:extLst>
          </p:cNvPr>
          <p:cNvSpPr txBox="1"/>
          <p:nvPr/>
        </p:nvSpPr>
        <p:spPr>
          <a:xfrm>
            <a:off x="658085" y="3001790"/>
            <a:ext cx="15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해결방법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FA4EC-206C-D8C7-A9B6-BC61B4EEB465}"/>
              </a:ext>
            </a:extLst>
          </p:cNvPr>
          <p:cNvSpPr txBox="1"/>
          <p:nvPr/>
        </p:nvSpPr>
        <p:spPr>
          <a:xfrm>
            <a:off x="665842" y="1765463"/>
            <a:ext cx="10974615" cy="956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서버에서는 정상적으로 요청을 받는데도 </a:t>
            </a:r>
            <a:r>
              <a:rPr lang="ko-KR" altLang="en-US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리액트에서는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404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에러가 발생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포스트맨으로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똑같이 </a:t>
            </a:r>
            <a:r>
              <a:rPr lang="ko-KR" altLang="en-US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요청보내보니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en-US" altLang="ko-KR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jsp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를 </a:t>
            </a:r>
            <a:r>
              <a:rPr lang="ko-KR" altLang="en-US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못찾겠다는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에러를 반환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. (</a:t>
            </a:r>
            <a:r>
              <a:rPr lang="en-US" altLang="ko-KR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jsp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사용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X)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1618C3-C854-F550-F4A8-1C40C49C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4" y="4872631"/>
            <a:ext cx="10877012" cy="1017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61C5B8-0F82-1B43-8084-34C8851F25FF}"/>
              </a:ext>
            </a:extLst>
          </p:cNvPr>
          <p:cNvSpPr txBox="1"/>
          <p:nvPr/>
        </p:nvSpPr>
        <p:spPr>
          <a:xfrm>
            <a:off x="687112" y="3497519"/>
            <a:ext cx="9777687" cy="956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application properties 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에서 </a:t>
            </a:r>
            <a:r>
              <a:rPr lang="en-US" altLang="ko-KR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jsp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관련 코드 주석처리 후 컨트롤러 리턴 객체를 </a:t>
            </a:r>
            <a:r>
              <a:rPr lang="en-US" altLang="ko-KR" sz="2000" b="1" dirty="0" err="1">
                <a:effectLst/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ResponseEntity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응답객체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로 바꾸니 </a:t>
            </a:r>
            <a:r>
              <a:rPr lang="ko-KR" altLang="en-US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리액트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/</a:t>
            </a:r>
            <a:r>
              <a:rPr lang="ko-KR" altLang="en-US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포스트맨에서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데이터를 </a:t>
            </a:r>
            <a:r>
              <a:rPr lang="ko-KR" altLang="en-US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정삭적으로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받아옴</a:t>
            </a:r>
            <a:endParaRPr lang="ko-KR" altLang="en-US" sz="2000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040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>
            <a:off x="622300" y="1143000"/>
            <a:ext cx="11570335" cy="635"/>
          </a:xfrm>
          <a:prstGeom prst="line">
            <a:avLst/>
          </a:prstGeom>
          <a:ln w="6350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>
            <a:off x="811530" y="350520"/>
            <a:ext cx="2212975" cy="6470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60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0" y="-635"/>
            <a:ext cx="86995" cy="6876415"/>
          </a:xfrm>
          <a:prstGeom prst="rect">
            <a:avLst/>
          </a:prstGeom>
          <a:solidFill>
            <a:srgbClr val="EAD3B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7" name="Rect 0"/>
          <p:cNvCxnSpPr/>
          <p:nvPr/>
        </p:nvCxnSpPr>
        <p:spPr>
          <a:xfrm>
            <a:off x="5931535" y="1160145"/>
            <a:ext cx="635" cy="5661660"/>
          </a:xfrm>
          <a:prstGeom prst="line">
            <a:avLst/>
          </a:prstGeom>
          <a:ln w="952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657860" y="1252220"/>
            <a:ext cx="213741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문제와 원인</a:t>
            </a: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6260465" y="1252220"/>
            <a:ext cx="1547495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해결방법</a:t>
            </a: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622300" y="1823720"/>
            <a:ext cx="5214620" cy="128528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ResponseBody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를 통해 기본적으로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view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대신 객체로 작성되어 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retu</a:t>
            </a:r>
            <a:r>
              <a:rPr 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rn 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redirect</a:t>
            </a:r>
            <a:r>
              <a:rPr 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부분이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실행되지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않고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화면에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출력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됨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endParaRPr lang="ko-KR" altLang="en-US" sz="1800" i="0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6407150" y="1905000"/>
            <a:ext cx="4874260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/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@ResponseBody를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삭제하여 문제 해결</a:t>
            </a:r>
          </a:p>
        </p:txBody>
      </p:sp>
      <p:pic>
        <p:nvPicPr>
          <p:cNvPr id="30" name="그림 3" descr="C:/Users/산하/AppData/Roaming/PolarisOffice/ETemp/20132_15520304/fImage65387254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7335" cy="286385"/>
          </a:xfrm>
          <a:prstGeom prst="rect">
            <a:avLst/>
          </a:prstGeom>
          <a:noFill/>
        </p:spPr>
      </p:pic>
      <p:pic>
        <p:nvPicPr>
          <p:cNvPr id="31" name="그림 7" descr="C:/Users/산하/AppData/Roaming/PolarisOffice/ETemp/20132_15520304/fImage2204487817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2814874"/>
            <a:ext cx="5218659" cy="149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그림 8" descr="C:/Users/산하/AppData/Roaming/PolarisOffice/ETemp/20132_15520304/fImage2296687947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3402354"/>
            <a:ext cx="4500880" cy="138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9" descr="C:/Users/산하/AppData/Roaming/PolarisOffice/ETemp/20132_15520304/fImage11208880153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5076190"/>
            <a:ext cx="4219575" cy="928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10" descr="C:/Users/산하/AppData/Roaming/PolarisOffice/ETemp/20132_15520304/fImage4678788118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4782844"/>
            <a:ext cx="5405100" cy="117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AB5E32-C698-60E4-8D9E-19CD7D1E3886}"/>
              </a:ext>
            </a:extLst>
          </p:cNvPr>
          <p:cNvSpPr txBox="1"/>
          <p:nvPr/>
        </p:nvSpPr>
        <p:spPr>
          <a:xfrm>
            <a:off x="1" y="5018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B098F-42F2-E2F7-66B3-EA2D241EB74E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 주제선정 배경 및 의도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1E55E6-15FF-F348-CD98-EAFF39B8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08" y="1225881"/>
            <a:ext cx="6676610" cy="834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074B77-56FB-F3AE-ABA7-96476B9BE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24" y="1095379"/>
            <a:ext cx="4533333" cy="965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DAAA60-55AD-2EC1-E1B9-3751B5F8A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95" y="2254083"/>
            <a:ext cx="8611682" cy="592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1EF917F-2861-4C9A-CAA9-DA57D0AF3BA5}"/>
              </a:ext>
            </a:extLst>
          </p:cNvPr>
          <p:cNvGrpSpPr/>
          <p:nvPr/>
        </p:nvGrpSpPr>
        <p:grpSpPr>
          <a:xfrm>
            <a:off x="1224395" y="3117251"/>
            <a:ext cx="9964305" cy="3245632"/>
            <a:chOff x="1227934" y="2881857"/>
            <a:chExt cx="9964305" cy="32456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BFAA6C-7602-AB7E-CBCA-145A9B5E460C}"/>
                </a:ext>
              </a:extLst>
            </p:cNvPr>
            <p:cNvSpPr txBox="1"/>
            <p:nvPr/>
          </p:nvSpPr>
          <p:spPr>
            <a:xfrm>
              <a:off x="1863525" y="2881857"/>
              <a:ext cx="9328714" cy="3245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+mj-lt"/>
                <a:buAutoNum type="arabicPeriod"/>
              </a:pPr>
              <a:endParaRPr lang="en-US" altLang="ko-KR" sz="16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펜데믹</a:t>
              </a:r>
              <a:r>
                <a:rPr lang="ko-KR" altLang="en-US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시기를 거치며 개인 면역력 관리와 건강한 삶에 대한 관심도의 증가</a:t>
              </a:r>
              <a:r>
                <a:rPr lang="en-US" altLang="ko-KR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br>
                <a:rPr lang="en-US" altLang="ko-KR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</a:br>
              <a:r>
                <a:rPr lang="ko-KR" altLang="en-US" sz="1600" dirty="0" err="1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비대면</a:t>
              </a:r>
              <a:r>
                <a:rPr lang="ko-KR" altLang="en-US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서비스 수요가 늘면서 필요한 것을 집에서 편리하게 구매하려는 욕구가 늘어나는 추세</a:t>
              </a:r>
              <a:r>
                <a:rPr lang="en-US" altLang="ko-KR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일부 분야에만 한정되었던 구독 서비스가 최근 영양제</a:t>
              </a:r>
              <a:r>
                <a:rPr lang="en-US" altLang="ko-KR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세탁</a:t>
              </a:r>
              <a:r>
                <a:rPr lang="en-US" altLang="ko-KR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의류</a:t>
              </a:r>
              <a:r>
                <a:rPr lang="en-US" altLang="ko-KR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식품 등 다양한 영역으로 </a:t>
              </a:r>
              <a:br>
                <a:rPr lang="en-US" altLang="ko-KR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</a:br>
              <a:r>
                <a:rPr lang="ko-KR" altLang="en-US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확대됨에 따라 구독 경제 시장의 성장세는 앞으로도 지속될 것이라는 전망</a:t>
              </a:r>
              <a:r>
                <a:rPr lang="en-US" altLang="ko-KR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chemeClr val="tx2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팀원들이 모두 여성으로 구성되어 있어 모두가 공감할 수 있는 아이템인 생리대 정기구독 서비스를 선택하게 되었으며</a:t>
              </a:r>
              <a:r>
                <a:rPr lang="en-US" altLang="ko-KR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이에 따라 편리하고 윤택한 위생용품 서비스를 제공하는 쇼핑몰을 프로젝트 주제로 선정</a:t>
              </a:r>
              <a:r>
                <a:rPr lang="en-US" altLang="ko-KR" sz="1600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DD968D9-3DD3-9162-2149-268CD11AB4AB}"/>
                </a:ext>
              </a:extLst>
            </p:cNvPr>
            <p:cNvSpPr/>
            <p:nvPr/>
          </p:nvSpPr>
          <p:spPr>
            <a:xfrm>
              <a:off x="1227934" y="3289284"/>
              <a:ext cx="457200" cy="4572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1</a:t>
              </a:r>
              <a:endPara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1222B65-DA91-9B16-F280-ACCB30C4F4E9}"/>
                </a:ext>
              </a:extLst>
            </p:cNvPr>
            <p:cNvSpPr/>
            <p:nvPr/>
          </p:nvSpPr>
          <p:spPr>
            <a:xfrm>
              <a:off x="1227934" y="4363161"/>
              <a:ext cx="457200" cy="4572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2</a:t>
              </a:r>
              <a:endPara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039FED1-E57A-4AEE-D6FD-98EEAFAF4050}"/>
                </a:ext>
              </a:extLst>
            </p:cNvPr>
            <p:cNvSpPr/>
            <p:nvPr/>
          </p:nvSpPr>
          <p:spPr>
            <a:xfrm>
              <a:off x="1227934" y="5463850"/>
              <a:ext cx="457200" cy="4572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3</a:t>
              </a:r>
              <a:endPara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896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>
            <a:off x="622300" y="1143000"/>
            <a:ext cx="11570335" cy="635"/>
          </a:xfrm>
          <a:prstGeom prst="line">
            <a:avLst/>
          </a:prstGeom>
          <a:ln w="6350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>
            <a:off x="811530" y="350520"/>
            <a:ext cx="2212975" cy="6470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3600">
                <a:solidFill>
                  <a:srgbClr val="554F4D"/>
                </a:solidFill>
                <a:latin typeface="충북대70주년체 Regular" charset="0"/>
                <a:ea typeface="충북대70주년체 Regular" charset="0"/>
              </a:rPr>
              <a:t>트러블슈팅</a:t>
            </a: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0" y="-635"/>
            <a:ext cx="86995" cy="6876415"/>
          </a:xfrm>
          <a:prstGeom prst="rect">
            <a:avLst/>
          </a:prstGeom>
          <a:solidFill>
            <a:srgbClr val="EAD3B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충북대70주년체 Regular" charset="0"/>
              <a:ea typeface="충북대70주년체 Regular" charset="0"/>
            </a:endParaRPr>
          </a:p>
        </p:txBody>
      </p:sp>
      <p:cxnSp>
        <p:nvCxnSpPr>
          <p:cNvPr id="7" name="Rect 0"/>
          <p:cNvCxnSpPr/>
          <p:nvPr/>
        </p:nvCxnSpPr>
        <p:spPr>
          <a:xfrm>
            <a:off x="5931535" y="1160145"/>
            <a:ext cx="635" cy="5661660"/>
          </a:xfrm>
          <a:prstGeom prst="line">
            <a:avLst/>
          </a:prstGeom>
          <a:ln w="952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657860" y="1252220"/>
            <a:ext cx="213741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latin typeface="충북대70주년체 Regular" charset="0"/>
                <a:ea typeface="충북대70주년체 Regular" charset="0"/>
              </a:rPr>
              <a:t>문제와 원인</a:t>
            </a: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6260465" y="1252220"/>
            <a:ext cx="1547495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latin typeface="충북대70주년체 Regular" charset="0"/>
                <a:ea typeface="충북대70주년체 Regular" charset="0"/>
              </a:rPr>
              <a:t>해결방법</a:t>
            </a: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622300" y="1725227"/>
            <a:ext cx="5214620" cy="869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처음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state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값을 빈 배열로 설정하여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store_no를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넘겨왔는데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store_yn을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읽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지 못하는 에러가 발생</a:t>
            </a:r>
            <a:endParaRPr lang="ko-KR" altLang="en-US" sz="1800" i="0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6407150" y="1905000"/>
            <a:ext cx="4874260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/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처음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state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설정 시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빈배열이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아닐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때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출력하는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코드를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작성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하여 해결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함</a:t>
            </a:r>
            <a:r>
              <a:rPr 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두</a:t>
            </a:r>
            <a:r>
              <a:rPr 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번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렌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더링이</a:t>
            </a:r>
            <a:r>
              <a:rPr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필요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함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31" name="그림 11" descr="C:/Users/산하/AppData/Roaming/PolarisOffice/ETemp/20132_15520304/fImage649489556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797783"/>
            <a:ext cx="2525395" cy="71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그림 12" descr="C:/Users/산하/AppData/Roaming/PolarisOffice/ETemp/20132_15520304/fImage29550896629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5" y="3678688"/>
            <a:ext cx="3455035" cy="1405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13" descr="C:/Users/산하/AppData/Roaming/PolarisOffice/ETemp/20132_15520304/fImage10736897703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5688805"/>
            <a:ext cx="2972435" cy="800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텍스트 상자 14"/>
          <p:cNvSpPr txBox="1">
            <a:spLocks/>
          </p:cNvSpPr>
          <p:nvPr/>
        </p:nvSpPr>
        <p:spPr>
          <a:xfrm>
            <a:off x="615950" y="5218707"/>
            <a:ext cx="5214620" cy="41408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sz="16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storeVO</a:t>
            </a:r>
            <a:r>
              <a:rPr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[0] 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배열이 </a:t>
            </a:r>
            <a:r>
              <a:rPr lang="ko-KR" altLang="en-US" sz="16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비어있다고</a:t>
            </a:r>
            <a:r>
              <a:rPr lang="ko-KR" altLang="en-US" sz="1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뜨는 것을 확인</a:t>
            </a:r>
            <a:endParaRPr lang="ko-KR" altLang="en-US" sz="1600" i="0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35" name="그림 15" descr="C:/Users/산하/AppData/Roaming/PolarisOffice/ETemp/20132_15520304/fImage11179899989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346" y="2797783"/>
            <a:ext cx="3675860" cy="2156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그림 16" descr="C:/Users/산하/AppData/Roaming/PolarisOffice/ETemp/20132_15520304/fImage10403900870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20" y="5197475"/>
            <a:ext cx="4686935" cy="1391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281463-0E3F-D005-896A-1CB0CF2484BF}"/>
              </a:ext>
            </a:extLst>
          </p:cNvPr>
          <p:cNvCxnSpPr>
            <a:cxnSpLocks/>
          </p:cNvCxnSpPr>
          <p:nvPr/>
        </p:nvCxnSpPr>
        <p:spPr>
          <a:xfrm>
            <a:off x="622300" y="2481286"/>
            <a:ext cx="11569700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55CBB-4772-9C75-B539-E6BB624BCD49}"/>
              </a:ext>
            </a:extLst>
          </p:cNvPr>
          <p:cNvSpPr txBox="1"/>
          <p:nvPr/>
        </p:nvSpPr>
        <p:spPr>
          <a:xfrm>
            <a:off x="658085" y="1252429"/>
            <a:ext cx="21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문제와 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3499C-ED3B-E0A5-1096-7DF3E3F1F882}"/>
              </a:ext>
            </a:extLst>
          </p:cNvPr>
          <p:cNvSpPr txBox="1"/>
          <p:nvPr/>
        </p:nvSpPr>
        <p:spPr>
          <a:xfrm>
            <a:off x="658085" y="2544590"/>
            <a:ext cx="15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해결방법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205DC0-BECE-3250-8969-ABB270BA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85" y="3141906"/>
            <a:ext cx="7633494" cy="3373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8D62E4-4869-E529-1806-62C6B31511C5}"/>
              </a:ext>
            </a:extLst>
          </p:cNvPr>
          <p:cNvSpPr txBox="1"/>
          <p:nvPr/>
        </p:nvSpPr>
        <p:spPr>
          <a:xfrm>
            <a:off x="658084" y="1721238"/>
            <a:ext cx="11102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ON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절을 사용하여 커뮤니티 게시글 테이블에 저장된 값이 회원 수 대로 복사되어 기존 게시글 보다 많은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row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값이 뜨는 현상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0D3AD8-54E9-347E-8C1C-CE2206712A8F}"/>
              </a:ext>
            </a:extLst>
          </p:cNvPr>
          <p:cNvSpPr txBox="1"/>
          <p:nvPr/>
        </p:nvSpPr>
        <p:spPr>
          <a:xfrm>
            <a:off x="2035174" y="2626930"/>
            <a:ext cx="8378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LEFT OUTER JOIN / ON 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절을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NATURAL JOIN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으로 변경하여 문제 해결</a:t>
            </a:r>
          </a:p>
        </p:txBody>
      </p:sp>
    </p:spTree>
    <p:extLst>
      <p:ext uri="{BB962C8B-B14F-4D97-AF65-F5344CB8AC3E}">
        <p14:creationId xmlns:p14="http://schemas.microsoft.com/office/powerpoint/2010/main" val="298267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트러블슈팅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F0CA2A-5060-41F4-8DB2-764E2559698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281463-0E3F-D005-896A-1CB0CF2484BF}"/>
              </a:ext>
            </a:extLst>
          </p:cNvPr>
          <p:cNvCxnSpPr>
            <a:cxnSpLocks/>
          </p:cNvCxnSpPr>
          <p:nvPr/>
        </p:nvCxnSpPr>
        <p:spPr>
          <a:xfrm>
            <a:off x="622300" y="2938486"/>
            <a:ext cx="11569700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55CBB-4772-9C75-B539-E6BB624BCD49}"/>
              </a:ext>
            </a:extLst>
          </p:cNvPr>
          <p:cNvSpPr txBox="1"/>
          <p:nvPr/>
        </p:nvSpPr>
        <p:spPr>
          <a:xfrm>
            <a:off x="658085" y="1252429"/>
            <a:ext cx="213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문제와 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3499C-ED3B-E0A5-1096-7DF3E3F1F882}"/>
              </a:ext>
            </a:extLst>
          </p:cNvPr>
          <p:cNvSpPr txBox="1"/>
          <p:nvPr/>
        </p:nvSpPr>
        <p:spPr>
          <a:xfrm>
            <a:off x="658085" y="3001790"/>
            <a:ext cx="154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해결방법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A7A05F-BF85-CCF2-71F0-CF113277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2" y="4277470"/>
            <a:ext cx="10695715" cy="2115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BFC27A-7714-5A2D-D523-7CF7715EE081}"/>
              </a:ext>
            </a:extLst>
          </p:cNvPr>
          <p:cNvSpPr txBox="1"/>
          <p:nvPr/>
        </p:nvSpPr>
        <p:spPr>
          <a:xfrm>
            <a:off x="683485" y="1823459"/>
            <a:ext cx="10326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한 건을 받아올 때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{ } (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중괄호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를 사용하여 값을 받아오지 못함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. (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화면 내의 렌더링 오류는 없지만 값이 출력이 안됨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91627-F661-C333-44E6-EED9F8F71E58}"/>
              </a:ext>
            </a:extLst>
          </p:cNvPr>
          <p:cNvSpPr txBox="1"/>
          <p:nvPr/>
        </p:nvSpPr>
        <p:spPr>
          <a:xfrm>
            <a:off x="683485" y="3530211"/>
            <a:ext cx="1144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한 건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(map)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을 받아올 때는 리스트를 출력하는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{ } (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중괄호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가 아닌 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 ) (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소괄호</a:t>
            </a: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  <a:r>
              <a: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를 사용해야 하므로 소괄호로 변경 후 에러 해결</a:t>
            </a:r>
          </a:p>
        </p:txBody>
      </p:sp>
    </p:spTree>
    <p:extLst>
      <p:ext uri="{BB962C8B-B14F-4D97-AF65-F5344CB8AC3E}">
        <p14:creationId xmlns:p14="http://schemas.microsoft.com/office/powerpoint/2010/main" val="103730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E4F5CF-289F-1065-AACF-BB2E54A399F4}"/>
              </a:ext>
            </a:extLst>
          </p:cNvPr>
          <p:cNvSpPr/>
          <p:nvPr/>
        </p:nvSpPr>
        <p:spPr>
          <a:xfrm>
            <a:off x="622299" y="1289076"/>
            <a:ext cx="10989328" cy="5424874"/>
          </a:xfrm>
          <a:prstGeom prst="rect">
            <a:avLst/>
          </a:prstGeom>
          <a:solidFill>
            <a:srgbClr val="FCF7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513A3B-4413-BC4F-B03E-2BA35058D13D}"/>
              </a:ext>
            </a:extLst>
          </p:cNvPr>
          <p:cNvGrpSpPr/>
          <p:nvPr/>
        </p:nvGrpSpPr>
        <p:grpSpPr>
          <a:xfrm>
            <a:off x="738512" y="1368641"/>
            <a:ext cx="10693402" cy="5064618"/>
            <a:chOff x="5603315" y="892521"/>
            <a:chExt cx="5724807" cy="5775451"/>
          </a:xfrm>
          <a:effectLst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7077D1-FB12-57B0-78B1-33AB9BDD126E}"/>
                </a:ext>
              </a:extLst>
            </p:cNvPr>
            <p:cNvSpPr txBox="1"/>
            <p:nvPr/>
          </p:nvSpPr>
          <p:spPr>
            <a:xfrm>
              <a:off x="5603315" y="1613948"/>
              <a:ext cx="5724807" cy="50540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Font typeface="+mj-lt"/>
                <a:buAutoNum type="arabicPeriod"/>
              </a:pPr>
              <a:r>
                <a:rPr lang="ko-KR" altLang="en-US" sz="1700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팀플</a:t>
              </a:r>
            </a:p>
            <a:p>
              <a:pPr>
                <a:spcAft>
                  <a:spcPts val="1200"/>
                </a:spcAft>
              </a:pP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이전과 다르게 설계가 꼼꼼했기에 긴 소통을 통해 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팀원들과의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결속력이 높아질 수 밖에 없었고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각자 맡은 부분에 대한 이해도가 더디지 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않을수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있었다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특히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설계 과정에서 팀 내에서 나온 의견들을 모두 수용하고 수정하며 기록을 했기에 기능 구현할 때 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헤메지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않았다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front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단에서 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리액트를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사용하며 처음 접해보는 문법에 난항을 겪기도 했지만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협업을 통해 해결할 수 있는 부분이 굉장히 많았다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개개인의 역량 부족이 아닌 이해의 속도가 달랐지만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팀원 관계 및 프로젝트에는 큰 영향이 미치지 않았다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특히 이번엔 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헙업툴을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잘 사용한 것 같아 굉장히 만족스러웠다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덕분에 팀원들의 진행속도를 알 수 있어 기능 구현 속도가 늦어지지 않고 코딩할 수 있었다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  <a:p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2. </a:t>
              </a:r>
              <a:r>
                <a:rPr lang="ko-KR" altLang="en-US" sz="1700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개인</a:t>
              </a:r>
            </a:p>
            <a:p>
              <a:pPr>
                <a:spcAft>
                  <a:spcPts val="1200"/>
                </a:spcAft>
              </a:pP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이전 프로젝트들을 겪으며 ‘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검색’에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대한 거부감이 줄어들었다고 생각했는데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아직도 내가 아는 코드가 아닌 다른 코드를 보는 것이 어렵다고 생각했다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담당했던 커뮤니티 관련 기능엔 </a:t>
              </a:r>
              <a:r>
                <a:rPr lang="en-US" altLang="ko-KR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api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를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사용할 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수있는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특별한 기능이 있지 않아 </a:t>
              </a:r>
              <a:r>
                <a:rPr lang="en-US" altLang="ko-KR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api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를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사용해보지 않는게 아쉽기도 하다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개인적으로 중간에 몸이 좋지 않아 팀원들에게 피해를 끼친 것 같아 미안한 마음이 있었다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그럼에도 맡은 주요 기능을 마무리 할 수 있었던 것은 팀원들의 이해와 도움이 컸다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  <a:p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3. </a:t>
              </a:r>
              <a:r>
                <a:rPr lang="ko-KR" altLang="en-US" sz="1700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성장</a:t>
              </a:r>
            </a:p>
            <a:p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여러 프로젝트를 겪으며 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back-end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만 고집했지만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새로운 언어를 배우며 앞으로의 진로에 좀 더 고민할 수 있었다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프로젝트를 진행하며 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spring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구조에 명확하게 접근할 수 있었다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자료구조는 학원 과정 초반 부터 어려움이 있었는데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스프링 프로젝트를 통해 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VO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와 자료구조의 장단점을 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알게되었다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어려움이 생길 때마다 혼자 해결하기보다는 팀원의 코드를 보려고 노력했고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그 결과 내가 작성한 코드 및 팀원의 코드를 분석하는데 쉽게 접근할 수 있었다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특히 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리액트와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스프링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oracle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연결 과정을 팀원마다 스택을 구분하지 않고 모두 경험했기에 프로젝트 구현 과정이 즐거웠고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여러 프로그래밍 언어의 범용성을 느끼게 되어</a:t>
              </a:r>
              <a:r>
                <a:rPr lang="en-US" altLang="ko-KR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5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개발하며 새로운 언어에 거부감이 확연히 </a:t>
              </a:r>
              <a:r>
                <a:rPr lang="ko-KR" altLang="en-US" sz="15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줄어들게되었다</a:t>
              </a:r>
              <a:r>
                <a:rPr lang="en-US" altLang="ko-KR" sz="16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F87EA2-AC61-71AE-411B-ED8BF05CE2F4}"/>
                </a:ext>
              </a:extLst>
            </p:cNvPr>
            <p:cNvSpPr txBox="1"/>
            <p:nvPr/>
          </p:nvSpPr>
          <p:spPr>
            <a:xfrm>
              <a:off x="5677458" y="892521"/>
              <a:ext cx="606048" cy="596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2">
                      <a:lumMod val="2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공이현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98998E8-C016-4457-886F-3128D6DF7C72}"/>
                </a:ext>
              </a:extLst>
            </p:cNvPr>
            <p:cNvCxnSpPr/>
            <p:nvPr/>
          </p:nvCxnSpPr>
          <p:spPr>
            <a:xfrm>
              <a:off x="5640385" y="1512872"/>
              <a:ext cx="5687737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993092-8E05-1640-60CB-06F6E7A9A792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A3DBF5-DDCD-A1FA-952A-412636BD2E17}"/>
              </a:ext>
            </a:extLst>
          </p:cNvPr>
          <p:cNvSpPr txBox="1"/>
          <p:nvPr/>
        </p:nvSpPr>
        <p:spPr>
          <a:xfrm>
            <a:off x="811411" y="350594"/>
            <a:ext cx="269657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소감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582A71-0E32-CFB7-6195-1D246579534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85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E4F5CF-289F-1065-AACF-BB2E54A399F4}"/>
              </a:ext>
            </a:extLst>
          </p:cNvPr>
          <p:cNvSpPr/>
          <p:nvPr/>
        </p:nvSpPr>
        <p:spPr>
          <a:xfrm>
            <a:off x="622299" y="1289076"/>
            <a:ext cx="10989328" cy="5424874"/>
          </a:xfrm>
          <a:prstGeom prst="rect">
            <a:avLst/>
          </a:prstGeom>
          <a:solidFill>
            <a:srgbClr val="FCF7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513A3B-4413-BC4F-B03E-2BA35058D13D}"/>
              </a:ext>
            </a:extLst>
          </p:cNvPr>
          <p:cNvGrpSpPr/>
          <p:nvPr/>
        </p:nvGrpSpPr>
        <p:grpSpPr>
          <a:xfrm>
            <a:off x="807756" y="1368641"/>
            <a:ext cx="10624159" cy="4597704"/>
            <a:chOff x="5640385" y="892521"/>
            <a:chExt cx="5687737" cy="5243005"/>
          </a:xfrm>
          <a:effectLst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7077D1-FB12-57B0-78B1-33AB9BDD126E}"/>
                </a:ext>
              </a:extLst>
            </p:cNvPr>
            <p:cNvSpPr txBox="1"/>
            <p:nvPr/>
          </p:nvSpPr>
          <p:spPr>
            <a:xfrm>
              <a:off x="5689812" y="1713254"/>
              <a:ext cx="5601239" cy="44222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800"/>
                </a:spcAft>
                <a:buFont typeface="+mj-lt"/>
                <a:buAutoNum type="arabicPeriod"/>
              </a:pPr>
              <a:r>
                <a: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DB</a:t>
              </a:r>
              <a:r>
                <a: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설계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를 처음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하다보니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어떻게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해야할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지 막막했다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복잡한 쿼리문을 짜는 것도 걱정되었지만 코드를 치기 전이다 보니 이렇게 해도 될까 싶었다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결국 코드를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짜다보니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테이블이나 컬럼이 수정되고 제약조건을 잘못 설계했던 부분도 있어서 설계를 탄탄히 한다고 했지만 미흡한 부분이 있었구나 싶었다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  <a:p>
              <a:pPr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스프링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은 코드를 치면서 조금 더 공부를 하고 프로젝트를 진행했으면 어땠을까 싶었다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코드를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짜다보니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비효율적이고 마음에 들지 않은 코드들이 많았다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시간에 쫓기는 느낌도 있어서 일단 구현이 우선이었기 때문에 넘어갔지만 조금 더 효율적인 코드로 바꿔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리팩토링을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해보고 싶다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  <a:p>
              <a:pPr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b="1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를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쓰는 것은 조금 모험이었다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스프링 코드를 짜면서도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리액트와의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연결이 걱정되었다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서버를 두 개를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쓰다보니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세션 유지도 걱정되었고 어떻게 이동을 처리해야 할지도 막막했다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특히 소셜 로그인을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구현할때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프론트 단에서 백 단으로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넘겨줘야할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정보를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어떤식으로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처리해야 할 지 몰라서 고민하는 시간이 길었다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스프링은 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JSP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를 쓰는게 맞았나 싶은 생각도 들었지만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그래도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리액트를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쓰다보니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문법을 더 찾아보게 되고 더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많은걸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배울 수 있는 계기가 되었던 것 같다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아직도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리액트가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어렵고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리덕스를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프로젝트에 적용하지 못해 아쉬워서 나중에 다시 한번 코드를 정리해 보고 싶다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F87EA2-AC61-71AE-411B-ED8BF05CE2F4}"/>
                </a:ext>
              </a:extLst>
            </p:cNvPr>
            <p:cNvSpPr txBox="1"/>
            <p:nvPr/>
          </p:nvSpPr>
          <p:spPr>
            <a:xfrm>
              <a:off x="5677458" y="892521"/>
              <a:ext cx="606048" cy="596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2">
                      <a:lumMod val="2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김희라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98998E8-C016-4457-886F-3128D6DF7C72}"/>
                </a:ext>
              </a:extLst>
            </p:cNvPr>
            <p:cNvCxnSpPr/>
            <p:nvPr/>
          </p:nvCxnSpPr>
          <p:spPr>
            <a:xfrm>
              <a:off x="5640385" y="1512872"/>
              <a:ext cx="5687737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993092-8E05-1640-60CB-06F6E7A9A792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A3DBF5-DDCD-A1FA-952A-412636BD2E17}"/>
              </a:ext>
            </a:extLst>
          </p:cNvPr>
          <p:cNvSpPr txBox="1"/>
          <p:nvPr/>
        </p:nvSpPr>
        <p:spPr>
          <a:xfrm>
            <a:off x="811411" y="350594"/>
            <a:ext cx="269657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소감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FBC2C4-B0B7-A994-85E1-1B47FA042A14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286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E4F5CF-289F-1065-AACF-BB2E54A399F4}"/>
              </a:ext>
            </a:extLst>
          </p:cNvPr>
          <p:cNvSpPr/>
          <p:nvPr/>
        </p:nvSpPr>
        <p:spPr>
          <a:xfrm>
            <a:off x="622299" y="1289076"/>
            <a:ext cx="10989328" cy="5424874"/>
          </a:xfrm>
          <a:prstGeom prst="rect">
            <a:avLst/>
          </a:prstGeom>
          <a:solidFill>
            <a:srgbClr val="FCF7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513A3B-4413-BC4F-B03E-2BA35058D13D}"/>
              </a:ext>
            </a:extLst>
          </p:cNvPr>
          <p:cNvGrpSpPr/>
          <p:nvPr/>
        </p:nvGrpSpPr>
        <p:grpSpPr>
          <a:xfrm>
            <a:off x="807756" y="1368641"/>
            <a:ext cx="10624159" cy="5195444"/>
            <a:chOff x="5640385" y="892521"/>
            <a:chExt cx="5687737" cy="5924640"/>
          </a:xfrm>
          <a:effectLst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7077D1-FB12-57B0-78B1-33AB9BDD126E}"/>
                </a:ext>
              </a:extLst>
            </p:cNvPr>
            <p:cNvSpPr txBox="1"/>
            <p:nvPr/>
          </p:nvSpPr>
          <p:spPr>
            <a:xfrm>
              <a:off x="5689812" y="1674151"/>
              <a:ext cx="5601239" cy="51430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1800"/>
                </a:spcAft>
              </a:pP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</a:t>
              </a:r>
              <a:r>
                <a: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1. </a:t>
              </a:r>
              <a:r>
                <a: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설계 </a:t>
              </a:r>
              <a:r>
                <a: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: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팀원들이 스터디에서도 늘 배울 점이 많았고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항상 열심히 하는 친구들이라는 것을 알았기에 같은 팀원이 된 것에 늘 고마웠다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그만큼 최대한 내가 도움이 될 수 있는 팀원이 되기 위해 노력하게 되는 원동력도 되었으며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ERD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설계단계에서 내가 생각지도 못한 방향성과 열정적인 모습을 보여주는 팀원들을 보며 많이 배울 수 있었다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  <a:spcAft>
                  <a:spcPts val="1800"/>
                </a:spcAft>
              </a:pPr>
              <a:r>
                <a: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2. </a:t>
              </a:r>
              <a:r>
                <a: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스프링 </a:t>
              </a:r>
              <a:r>
                <a: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: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또한 스프링에 대해 완벽하게 이해한 것은 아니지만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강사님께서 알려주신 코드를 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CRUD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구현에서 반복하다 보니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점점 어떤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어노테이션을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써야 하고 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Map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과 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List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중 어떤 것을 사용해야 하는지 느낌이 왔다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또한 정말 이렇게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복사붙여넣기만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하면 되는 건가 했던 것들이 구현되니까 신기하고 편리한 경험이 되었다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</a:p>
            <a:p>
              <a:pPr algn="just">
                <a:lnSpc>
                  <a:spcPct val="120000"/>
                </a:lnSpc>
                <a:spcAft>
                  <a:spcPts val="1800"/>
                </a:spcAft>
              </a:pPr>
              <a:r>
                <a: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3. </a:t>
              </a:r>
              <a:r>
                <a:rPr lang="ko-KR" altLang="en-US" b="1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</a:t>
              </a:r>
              <a:r>
                <a: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</a:t>
              </a:r>
              <a:r>
                <a: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: 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팀원들과 프로젝트 중후반으로 가면서 모두 같이 느낀 것이 스프링과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리액트의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조합이 조금은 어렵다는 것이었다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스프링도 어렵고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리액트도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어려운 상황에서 시행착오를 겪긴 했지만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팀원들과 이야기를 나누고 서로의 코드를 공유하여 비교해 보면서 해결되는 부분도 있었다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리액트는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아직 어렵지만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새로고침이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없어도 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state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를 통해 화면을 부드럽게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재렌더링하여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보여준다는 점에서 가장 큰 매력으로 다가온 것 같다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노션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칸반보드를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통해 팀원들의 프로젝트 진행 현황을 매일 공유하며 진행한 것도 색다른 경험이었다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이렇게 뜻을 같이할 수 있는 팀원들을 만나서 고마웠고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많은 것을 배울 수 있었던 소중한 경험이 되었다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  <a:endParaRPr lang="ko-KR" altLang="en-US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F87EA2-AC61-71AE-411B-ED8BF05CE2F4}"/>
                </a:ext>
              </a:extLst>
            </p:cNvPr>
            <p:cNvSpPr txBox="1"/>
            <p:nvPr/>
          </p:nvSpPr>
          <p:spPr>
            <a:xfrm>
              <a:off x="5677458" y="892521"/>
              <a:ext cx="606048" cy="596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2">
                      <a:lumMod val="2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이여진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98998E8-C016-4457-886F-3128D6DF7C72}"/>
                </a:ext>
              </a:extLst>
            </p:cNvPr>
            <p:cNvCxnSpPr/>
            <p:nvPr/>
          </p:nvCxnSpPr>
          <p:spPr>
            <a:xfrm>
              <a:off x="5640385" y="1512872"/>
              <a:ext cx="5687737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993092-8E05-1640-60CB-06F6E7A9A792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A3DBF5-DDCD-A1FA-952A-412636BD2E17}"/>
              </a:ext>
            </a:extLst>
          </p:cNvPr>
          <p:cNvSpPr txBox="1"/>
          <p:nvPr/>
        </p:nvSpPr>
        <p:spPr>
          <a:xfrm>
            <a:off x="811411" y="350594"/>
            <a:ext cx="269657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소감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E700E6-669A-84AD-AF6E-07525BBCE67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0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E4F5CF-289F-1065-AACF-BB2E54A399F4}"/>
              </a:ext>
            </a:extLst>
          </p:cNvPr>
          <p:cNvSpPr/>
          <p:nvPr/>
        </p:nvSpPr>
        <p:spPr>
          <a:xfrm>
            <a:off x="622299" y="1289076"/>
            <a:ext cx="10989328" cy="5424874"/>
          </a:xfrm>
          <a:prstGeom prst="rect">
            <a:avLst/>
          </a:prstGeom>
          <a:solidFill>
            <a:srgbClr val="FCF7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513A3B-4413-BC4F-B03E-2BA35058D13D}"/>
              </a:ext>
            </a:extLst>
          </p:cNvPr>
          <p:cNvGrpSpPr/>
          <p:nvPr/>
        </p:nvGrpSpPr>
        <p:grpSpPr>
          <a:xfrm>
            <a:off x="807756" y="1368641"/>
            <a:ext cx="10624159" cy="5427625"/>
            <a:chOff x="5640385" y="892521"/>
            <a:chExt cx="5687737" cy="6189408"/>
          </a:xfrm>
          <a:effectLst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7077D1-FB12-57B0-78B1-33AB9BDD126E}"/>
                </a:ext>
              </a:extLst>
            </p:cNvPr>
            <p:cNvSpPr txBox="1"/>
            <p:nvPr/>
          </p:nvSpPr>
          <p:spPr>
            <a:xfrm>
              <a:off x="5689812" y="1641833"/>
              <a:ext cx="5601239" cy="54400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buFont typeface="+mj-lt"/>
                <a:buAutoNum type="arabicPeriod"/>
              </a:pPr>
              <a:r>
                <a: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DB</a:t>
              </a:r>
              <a:r>
                <a: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설계</a:t>
              </a:r>
            </a:p>
            <a:p>
              <a:pPr>
                <a:spcAft>
                  <a:spcPts val="1200"/>
                </a:spcAft>
              </a:pP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프로젝트 초반 설계에 시간을 꽤 투자하였지만 코드를 짜보고 실행시켜보며 느꼈던 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DB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와는 또 다른 점이 있었다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생각했던 부분 이외에도 몸으로 부딪혀보며 수정이 필요한 부분을 찾아 에러를 해결하는 과정과 이유를 납득해갈 수 있었고 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DB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설계에 어느 부분이 더 필요하고 어느 부분이 필수적으로 들어가야하는 요소였는지를 직접적으로 느낄 수 있었다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하지만 쿼리문을 짜는 데에 큰 어려움이 없었고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실제 테이블과 코드를 적용할 때는 예상보다 많은 테이블을 </a:t>
              </a:r>
              <a:r>
                <a:rPr lang="ko-KR" altLang="en-US" sz="17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조인해야해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쿼리문이 길어질 수 밖에 없다는 것을 </a:t>
              </a:r>
              <a:r>
                <a:rPr lang="ko-KR" altLang="en-US" sz="17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알게되었고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‘중복되지 않은’ 코드의 중요성을 다시금 깨닫게 되었다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  <a:p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2. </a:t>
              </a:r>
              <a:r>
                <a:rPr lang="ko-KR" altLang="en-US" b="1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</a:t>
              </a:r>
              <a:endParaRPr lang="ko-KR" altLang="en-US" b="1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pPr>
                <a:spcAft>
                  <a:spcPts val="1200"/>
                </a:spcAft>
              </a:pP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강사님께 배운 것을 사용해보자는 생각으로 팀원들과 </a:t>
              </a:r>
              <a:r>
                <a:rPr lang="ko-KR" altLang="en-US" sz="17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리액트를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사용하게 되었지만 프로젝트를 진행하면서 사용해야하는 </a:t>
              </a:r>
              <a:r>
                <a:rPr lang="ko-KR" altLang="en-US" sz="17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리액트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기능들의 범주는 내 생각을 훨씬 웃돌아 어려움이 있었다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하지만 팀원들과 반복적으로 관련 내용을 공유하고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자료를 찾는 과정을 통해 다양한 기능들을 터득할 수 있었고 이 모든 것들이 이번 프로젝트에 큰 도움이 되었으며 다음 프로젝트에는 더 큰 도움이 될 것이라 생각한다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  <a:p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3. </a:t>
              </a:r>
              <a:r>
                <a: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내가 할 수 있는 것과 진행 속도</a:t>
              </a:r>
            </a:p>
            <a:p>
              <a:pPr>
                <a:spcAft>
                  <a:spcPts val="1200"/>
                </a:spcAft>
              </a:pP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코드를 짜는 것에 어려움을 느꼈던 나였지만 학원 내의 마지막 프로젝트인 만큼 구현하고 싶은 것들이 많아 능력 이상의 것들을 </a:t>
              </a:r>
              <a:r>
                <a:rPr lang="ko-KR" altLang="en-US" sz="17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시도하려했다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하지만 욕심만큼 능력이 따라주지 않아 테스트 과정에서 중간 과정이 생략된 부분들이 생길 수 밖에 </a:t>
              </a:r>
              <a:r>
                <a:rPr lang="ko-KR" altLang="en-US" sz="1700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없었어서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이 점이 굉장히 아쉽다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팀원들에게 피해를 주지 않고 내가 할 수 있는 정도를 생각하여 그 정도를 빠르고 정확하게 이행하는 것이 더 중요함을 느낄 수 있는 경험이 되었다</a:t>
              </a:r>
              <a:r>
                <a:rPr lang="en-US" altLang="ko-KR" sz="17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F87EA2-AC61-71AE-411B-ED8BF05CE2F4}"/>
                </a:ext>
              </a:extLst>
            </p:cNvPr>
            <p:cNvSpPr txBox="1"/>
            <p:nvPr/>
          </p:nvSpPr>
          <p:spPr>
            <a:xfrm>
              <a:off x="5677458" y="892521"/>
              <a:ext cx="664086" cy="596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2">
                      <a:lumMod val="2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최경진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98998E8-C016-4457-886F-3128D6DF7C72}"/>
                </a:ext>
              </a:extLst>
            </p:cNvPr>
            <p:cNvCxnSpPr/>
            <p:nvPr/>
          </p:nvCxnSpPr>
          <p:spPr>
            <a:xfrm>
              <a:off x="5640385" y="1512872"/>
              <a:ext cx="5687737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993092-8E05-1640-60CB-06F6E7A9A792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A3DBF5-DDCD-A1FA-952A-412636BD2E17}"/>
              </a:ext>
            </a:extLst>
          </p:cNvPr>
          <p:cNvSpPr txBox="1"/>
          <p:nvPr/>
        </p:nvSpPr>
        <p:spPr>
          <a:xfrm>
            <a:off x="811411" y="350594"/>
            <a:ext cx="269657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소감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DD5755-937C-B1B5-0A07-11B9121E37E9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91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9E4F5CF-289F-1065-AACF-BB2E54A399F4}"/>
              </a:ext>
            </a:extLst>
          </p:cNvPr>
          <p:cNvSpPr/>
          <p:nvPr/>
        </p:nvSpPr>
        <p:spPr>
          <a:xfrm>
            <a:off x="622299" y="1289076"/>
            <a:ext cx="10989328" cy="5424874"/>
          </a:xfrm>
          <a:prstGeom prst="rect">
            <a:avLst/>
          </a:prstGeom>
          <a:solidFill>
            <a:srgbClr val="FCF7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513A3B-4413-BC4F-B03E-2BA35058D13D}"/>
              </a:ext>
            </a:extLst>
          </p:cNvPr>
          <p:cNvGrpSpPr/>
          <p:nvPr/>
        </p:nvGrpSpPr>
        <p:grpSpPr>
          <a:xfrm>
            <a:off x="807756" y="1368641"/>
            <a:ext cx="10624159" cy="4874701"/>
            <a:chOff x="5640385" y="892521"/>
            <a:chExt cx="5687737" cy="5558879"/>
          </a:xfrm>
          <a:effectLst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7077D1-FB12-57B0-78B1-33AB9BDD126E}"/>
                </a:ext>
              </a:extLst>
            </p:cNvPr>
            <p:cNvSpPr txBox="1"/>
            <p:nvPr/>
          </p:nvSpPr>
          <p:spPr>
            <a:xfrm>
              <a:off x="5689812" y="1713253"/>
              <a:ext cx="5601239" cy="47381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800"/>
                </a:spcAft>
                <a:buFont typeface="+mj-lt"/>
                <a:buAutoNum type="arabicPeriod"/>
              </a:pPr>
              <a:r>
                <a:rPr lang="en-US" altLang="ko-KR" b="1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api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: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세미 때 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crud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만 하다가 결제 기능을 맡게 되었다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수업 시간에도 혼자서도 한 번도 써보지 않은 기능이라 처음 결제 </a:t>
              </a:r>
              <a:r>
                <a:rPr lang="en-US" altLang="ko-KR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api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를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봤을 때 부담스럽고 막막해서 하루를 정보 수집하고 </a:t>
              </a:r>
              <a:r>
                <a:rPr lang="en-US" altLang="ko-KR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api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를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읽는데 소비하였다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근데 막상 코드를 쳐보니 내가 필요한 부분은 그 </a:t>
              </a:r>
              <a:r>
                <a:rPr lang="en-US" altLang="ko-KR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api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의 부분이었고 그리 어렵지 않았다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en-US" altLang="ko-KR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api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에서 빠르게 내가 필요한 부분만을 캐치해 내는 능력이 부족한 걸 느꼈다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좀 더 다양한 </a:t>
              </a:r>
              <a:r>
                <a:rPr lang="en-US" altLang="ko-KR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api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를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읽고 접해보고 써보면서 이 능력을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길러야겠다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  <a:p>
              <a:pPr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좋은 코드 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: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아쉬운 점을 뽑자면 지금 팀플을 마무리하고 보니 구현에 급급했던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코드란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게 보인다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이 코드는 이렇게 쓰는 것이 더 나을 텐데 이 부분에는 이 코드를 쓰기보단 다른 코드를 쓰는 게 좋을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텐데라는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생각이 들었다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처음 쳐보는 코드들이었고 당연히 아쉬움이 남는 게 당연하다고 생각해서 지금 쓴 코드들을 후회하지는 않는다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이렇게 내가 코드를 치는 방법과 시야가 넓어짐에 만족한다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</a:t>
              </a:r>
            </a:p>
            <a:p>
              <a:pPr>
                <a:spcAft>
                  <a:spcPts val="1800"/>
                </a:spcAft>
                <a:buFont typeface="+mj-lt"/>
                <a:buAutoNum type="arabicPeriod"/>
              </a:pPr>
              <a:r>
                <a: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팀플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: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세미 때는 온전히 내가 게시판 관련 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crud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모든 부분을 구현하고 넘겨서 팀플이 그렇게 어렵지는 않았다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이번에는 연결되어 있는 부분이 많고 중간 부분이 구현이 아직 되지 않은 채로 구현한 부분이 있어서 어려운 부분도 있었다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세세한 로직 설계의 부족한 부분이 있었지만 그만큼 서로 </a:t>
              </a:r>
              <a:r>
                <a:rPr lang="ko-KR" altLang="en-US" dirty="0" err="1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서로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소통이 너무 중요했던 팀플이었음을 느꼈고 그 부분은 우리 팀이 잘 한 것 같다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!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안되는 부분을 서로 공유하고 서로 도와주고 하나씩 풀어가는 그 순간들이 너무 재미있었다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. </a:t>
              </a:r>
              <a:r>
                <a:rPr lang="ko-KR" altLang="en-US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다들 고생하셨어요</a:t>
              </a:r>
              <a:r>
                <a:rPr lang="en-US" altLang="ko-KR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~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F87EA2-AC61-71AE-411B-ED8BF05CE2F4}"/>
                </a:ext>
              </a:extLst>
            </p:cNvPr>
            <p:cNvSpPr txBox="1"/>
            <p:nvPr/>
          </p:nvSpPr>
          <p:spPr>
            <a:xfrm>
              <a:off x="5677458" y="892521"/>
              <a:ext cx="606048" cy="596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2">
                      <a:lumMod val="2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황산하</a:t>
              </a:r>
              <a:endParaRPr lang="ko-KR" altLang="en-US" sz="2800" dirty="0">
                <a:solidFill>
                  <a:schemeClr val="bg2">
                    <a:lumMod val="2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98998E8-C016-4457-886F-3128D6DF7C72}"/>
                </a:ext>
              </a:extLst>
            </p:cNvPr>
            <p:cNvCxnSpPr/>
            <p:nvPr/>
          </p:nvCxnSpPr>
          <p:spPr>
            <a:xfrm>
              <a:off x="5640385" y="1512872"/>
              <a:ext cx="5687737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993092-8E05-1640-60CB-06F6E7A9A792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A3DBF5-DDCD-A1FA-952A-412636BD2E17}"/>
              </a:ext>
            </a:extLst>
          </p:cNvPr>
          <p:cNvSpPr txBox="1"/>
          <p:nvPr/>
        </p:nvSpPr>
        <p:spPr>
          <a:xfrm>
            <a:off x="811411" y="350594"/>
            <a:ext cx="269657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소감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4B0B38-FCBC-D832-2F57-D06CCF07684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rgbClr val="EA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72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AC7978-AA94-FB94-272F-DE6186F02749}"/>
              </a:ext>
            </a:extLst>
          </p:cNvPr>
          <p:cNvSpPr txBox="1"/>
          <p:nvPr/>
        </p:nvSpPr>
        <p:spPr>
          <a:xfrm>
            <a:off x="171637" y="180309"/>
            <a:ext cx="383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E51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2022 KH </a:t>
            </a:r>
            <a:r>
              <a:rPr lang="ko-KR" altLang="en-US" sz="1400" dirty="0">
                <a:solidFill>
                  <a:srgbClr val="5E514D"/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정보교육원 파이널 프로젝트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606325-5A95-3BA1-6EF5-2E3E68C5A29A}"/>
              </a:ext>
            </a:extLst>
          </p:cNvPr>
          <p:cNvCxnSpPr>
            <a:cxnSpLocks/>
          </p:cNvCxnSpPr>
          <p:nvPr/>
        </p:nvCxnSpPr>
        <p:spPr>
          <a:xfrm>
            <a:off x="0" y="647128"/>
            <a:ext cx="12192000" cy="0"/>
          </a:xfrm>
          <a:prstGeom prst="line">
            <a:avLst/>
          </a:prstGeom>
          <a:ln w="12700">
            <a:solidFill>
              <a:srgbClr val="5E514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528408-5A17-A49C-DB4C-ACA85049E2DD}"/>
              </a:ext>
            </a:extLst>
          </p:cNvPr>
          <p:cNvCxnSpPr/>
          <p:nvPr/>
        </p:nvCxnSpPr>
        <p:spPr>
          <a:xfrm>
            <a:off x="11480799" y="0"/>
            <a:ext cx="0" cy="6858000"/>
          </a:xfrm>
          <a:prstGeom prst="line">
            <a:avLst/>
          </a:prstGeom>
          <a:ln w="12700">
            <a:solidFill>
              <a:srgbClr val="5E514D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385FBD-4D65-1C40-57B9-2A38B5774184}"/>
              </a:ext>
            </a:extLst>
          </p:cNvPr>
          <p:cNvGrpSpPr/>
          <p:nvPr/>
        </p:nvGrpSpPr>
        <p:grpSpPr>
          <a:xfrm>
            <a:off x="2871672" y="2875002"/>
            <a:ext cx="6448656" cy="1107996"/>
            <a:chOff x="3663507" y="2773933"/>
            <a:chExt cx="6448656" cy="1107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417988-FD7D-24D4-557D-A2EC3CE1B29D}"/>
                </a:ext>
              </a:extLst>
            </p:cNvPr>
            <p:cNvSpPr txBox="1"/>
            <p:nvPr/>
          </p:nvSpPr>
          <p:spPr>
            <a:xfrm>
              <a:off x="4494920" y="2773933"/>
              <a:ext cx="561724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수고하셨습니다</a:t>
              </a:r>
              <a:r>
                <a:rPr lang="en-US" altLang="ko-KR" sz="6600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!</a:t>
              </a:r>
              <a:endParaRPr lang="ko-KR" altLang="en-US" sz="66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701319-BFDB-FB1D-D1F8-8B574548A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3507" y="2804692"/>
              <a:ext cx="1074126" cy="89656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7992AA-9D90-17FB-418E-090A745AC27C}"/>
              </a:ext>
            </a:extLst>
          </p:cNvPr>
          <p:cNvSpPr txBox="1"/>
          <p:nvPr/>
        </p:nvSpPr>
        <p:spPr>
          <a:xfrm>
            <a:off x="8514491" y="6299893"/>
            <a:ext cx="281519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2022.10.03 – 2022.11.16</a:t>
            </a:r>
            <a:endParaRPr lang="ko-KR" altLang="en-US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42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27CA9B-540E-61B4-8072-BFF318C5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92" y="2899484"/>
            <a:ext cx="7924800" cy="3981450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1382CBBB-9487-161D-B200-13E0F3326168}"/>
              </a:ext>
            </a:extLst>
          </p:cNvPr>
          <p:cNvGrpSpPr/>
          <p:nvPr/>
        </p:nvGrpSpPr>
        <p:grpSpPr>
          <a:xfrm>
            <a:off x="2061841" y="1154129"/>
            <a:ext cx="2480339" cy="3572557"/>
            <a:chOff x="2061841" y="1154129"/>
            <a:chExt cx="2480339" cy="3572557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D8C0C87-73D0-C8BE-E1B8-B10375015FEE}"/>
                </a:ext>
              </a:extLst>
            </p:cNvPr>
            <p:cNvGrpSpPr/>
            <p:nvPr/>
          </p:nvGrpSpPr>
          <p:grpSpPr>
            <a:xfrm>
              <a:off x="2829494" y="3027262"/>
              <a:ext cx="1712686" cy="1699424"/>
              <a:chOff x="2543744" y="2822038"/>
              <a:chExt cx="1712686" cy="169942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1C37D5A7-5055-CE1A-B334-AB0C201C2816}"/>
                  </a:ext>
                </a:extLst>
              </p:cNvPr>
              <p:cNvSpPr/>
              <p:nvPr/>
            </p:nvSpPr>
            <p:spPr>
              <a:xfrm>
                <a:off x="2543744" y="2822038"/>
                <a:ext cx="1698172" cy="169942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ECBEE88-46E7-7EDF-9D81-42B9F11A2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5477" y="2877245"/>
                <a:ext cx="1530953" cy="1530953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808FAE2-8903-B0A8-E056-5B0042A85F85}"/>
                </a:ext>
              </a:extLst>
            </p:cNvPr>
            <p:cNvGrpSpPr/>
            <p:nvPr/>
          </p:nvGrpSpPr>
          <p:grpSpPr>
            <a:xfrm>
              <a:off x="2061841" y="1154129"/>
              <a:ext cx="2204681" cy="594115"/>
              <a:chOff x="1698171" y="1505768"/>
              <a:chExt cx="2624985" cy="707378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34" name="순서도: 수행의 시작/종료 33">
                <a:extLst>
                  <a:ext uri="{FF2B5EF4-FFF2-40B4-BE49-F238E27FC236}">
                    <a16:creationId xmlns:a16="http://schemas.microsoft.com/office/drawing/2014/main" id="{F8CBB262-D440-64ED-5AD6-5F0103ACBDFA}"/>
                  </a:ext>
                </a:extLst>
              </p:cNvPr>
              <p:cNvSpPr/>
              <p:nvPr/>
            </p:nvSpPr>
            <p:spPr>
              <a:xfrm>
                <a:off x="1890002" y="1505768"/>
                <a:ext cx="2433154" cy="707378"/>
              </a:xfrm>
              <a:prstGeom prst="flowChartTerminator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2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김희라 </a:t>
                </a:r>
                <a:r>
                  <a:rPr lang="en-US" altLang="ko-KR" b="1" dirty="0">
                    <a:solidFill>
                      <a:schemeClr val="tx2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(</a:t>
                </a:r>
                <a:r>
                  <a:rPr lang="ko-KR" altLang="en-US" b="1" dirty="0">
                    <a:solidFill>
                      <a:schemeClr val="tx2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조장</a:t>
                </a:r>
                <a:r>
                  <a:rPr lang="en-US" altLang="ko-KR" b="1" dirty="0">
                    <a:solidFill>
                      <a:schemeClr val="tx2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)</a:t>
                </a:r>
                <a:endParaRPr lang="ko-KR" altLang="en-US" b="1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F5426BC5-3DBF-AE22-FB1B-BD14EC8E0338}"/>
                  </a:ext>
                </a:extLst>
              </p:cNvPr>
              <p:cNvSpPr/>
              <p:nvPr/>
            </p:nvSpPr>
            <p:spPr>
              <a:xfrm>
                <a:off x="1698171" y="1573252"/>
                <a:ext cx="537321" cy="536695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2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2</a:t>
                </a:r>
                <a:endParaRPr lang="ko-KR" altLang="en-US" b="1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FDDB3B-DE5D-2513-44B7-9EC5EF13917E}"/>
                </a:ext>
              </a:extLst>
            </p:cNvPr>
            <p:cNvSpPr txBox="1"/>
            <p:nvPr/>
          </p:nvSpPr>
          <p:spPr>
            <a:xfrm>
              <a:off x="2421070" y="1756494"/>
              <a:ext cx="1875835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회원가입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로그인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아이디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비밀번호 찾기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회원정보 수정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탈퇴 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회원관리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주문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관리자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)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68226B0-C7F3-191B-929B-60D5E3A8B5DE}"/>
              </a:ext>
            </a:extLst>
          </p:cNvPr>
          <p:cNvGrpSpPr/>
          <p:nvPr/>
        </p:nvGrpSpPr>
        <p:grpSpPr>
          <a:xfrm>
            <a:off x="142583" y="3250935"/>
            <a:ext cx="3064319" cy="3390256"/>
            <a:chOff x="142583" y="3250935"/>
            <a:chExt cx="3064319" cy="339025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EC25213-F59D-B9C5-79A3-A3DBE96DF2A1}"/>
                </a:ext>
              </a:extLst>
            </p:cNvPr>
            <p:cNvGrpSpPr/>
            <p:nvPr/>
          </p:nvGrpSpPr>
          <p:grpSpPr>
            <a:xfrm>
              <a:off x="1508730" y="4941767"/>
              <a:ext cx="1698172" cy="1699424"/>
              <a:chOff x="1211545" y="4836274"/>
              <a:chExt cx="1698172" cy="1699424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F7C3E7A1-D3AC-9FB1-2D44-8BAA8D9A8974}"/>
                  </a:ext>
                </a:extLst>
              </p:cNvPr>
              <p:cNvSpPr/>
              <p:nvPr/>
            </p:nvSpPr>
            <p:spPr>
              <a:xfrm>
                <a:off x="1211545" y="4836274"/>
                <a:ext cx="1698172" cy="169942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7DC70C66-7470-D02E-A25D-2A5BF89E8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9939" y="4865302"/>
                <a:ext cx="1414079" cy="1414079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BF0A633-997E-06B0-22C5-7F42450B9243}"/>
                </a:ext>
              </a:extLst>
            </p:cNvPr>
            <p:cNvGrpSpPr/>
            <p:nvPr/>
          </p:nvGrpSpPr>
          <p:grpSpPr>
            <a:xfrm>
              <a:off x="142583" y="3250935"/>
              <a:ext cx="2205917" cy="594115"/>
              <a:chOff x="1698171" y="1371768"/>
              <a:chExt cx="2626457" cy="707378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5" name="순서도: 수행의 시작/종료 24">
                <a:extLst>
                  <a:ext uri="{FF2B5EF4-FFF2-40B4-BE49-F238E27FC236}">
                    <a16:creationId xmlns:a16="http://schemas.microsoft.com/office/drawing/2014/main" id="{F5C17917-6446-B757-E6DA-C9E4DE51C347}"/>
                  </a:ext>
                </a:extLst>
              </p:cNvPr>
              <p:cNvSpPr/>
              <p:nvPr/>
            </p:nvSpPr>
            <p:spPr>
              <a:xfrm>
                <a:off x="1890004" y="1371768"/>
                <a:ext cx="2434624" cy="707378"/>
              </a:xfrm>
              <a:prstGeom prst="flowChartTerminator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2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공이현</a:t>
                </a:r>
                <a:endParaRPr lang="ko-KR" altLang="en-US" b="1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C50B862-C6C3-7854-F753-71C19ACB0C9E}"/>
                  </a:ext>
                </a:extLst>
              </p:cNvPr>
              <p:cNvSpPr/>
              <p:nvPr/>
            </p:nvSpPr>
            <p:spPr>
              <a:xfrm>
                <a:off x="1698171" y="1456003"/>
                <a:ext cx="537321" cy="536695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2"/>
                    </a:solidFill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1</a:t>
                </a:r>
                <a:endParaRPr lang="ko-KR" altLang="en-US" b="1" dirty="0">
                  <a:solidFill>
                    <a:schemeClr val="tx2"/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5888F8-7401-3F8D-324C-51005104C4E3}"/>
                </a:ext>
              </a:extLst>
            </p:cNvPr>
            <p:cNvSpPr txBox="1"/>
            <p:nvPr/>
          </p:nvSpPr>
          <p:spPr>
            <a:xfrm>
              <a:off x="448987" y="3843228"/>
              <a:ext cx="18704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커뮤니티 게시판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게시글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댓글 관리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신고 및 블라인드 처리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쪽지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개인 쪽지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)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F501576-0B99-F66A-30C6-36F2C1A5705B}"/>
              </a:ext>
            </a:extLst>
          </p:cNvPr>
          <p:cNvGrpSpPr/>
          <p:nvPr/>
        </p:nvGrpSpPr>
        <p:grpSpPr>
          <a:xfrm>
            <a:off x="4908683" y="327442"/>
            <a:ext cx="2739203" cy="3531338"/>
            <a:chOff x="4908683" y="327442"/>
            <a:chExt cx="2739203" cy="353133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216FEDA-4CBD-3FE5-92B8-F18BAE96CE51}"/>
                </a:ext>
              </a:extLst>
            </p:cNvPr>
            <p:cNvGrpSpPr/>
            <p:nvPr/>
          </p:nvGrpSpPr>
          <p:grpSpPr>
            <a:xfrm>
              <a:off x="5246914" y="2158240"/>
              <a:ext cx="1727200" cy="1700540"/>
              <a:chOff x="5246914" y="1908646"/>
              <a:chExt cx="1727200" cy="1700540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D9E88E10-A855-BAF8-C828-106EF89B4890}"/>
                  </a:ext>
                </a:extLst>
              </p:cNvPr>
              <p:cNvSpPr/>
              <p:nvPr/>
            </p:nvSpPr>
            <p:spPr>
              <a:xfrm>
                <a:off x="5246914" y="1909762"/>
                <a:ext cx="1698172" cy="16994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DA74F3C-87E2-5982-E077-D1E6921A7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1380" y="1908646"/>
                <a:ext cx="1542734" cy="1542734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BC9EBFE-D0DB-5451-FAC9-C6183420666B}"/>
                </a:ext>
              </a:extLst>
            </p:cNvPr>
            <p:cNvGrpSpPr/>
            <p:nvPr/>
          </p:nvGrpSpPr>
          <p:grpSpPr>
            <a:xfrm>
              <a:off x="4908683" y="327442"/>
              <a:ext cx="2205916" cy="594115"/>
              <a:chOff x="1716019" y="1461008"/>
              <a:chExt cx="2626456" cy="707378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37" name="순서도: 수행의 시작/종료 36">
                <a:extLst>
                  <a:ext uri="{FF2B5EF4-FFF2-40B4-BE49-F238E27FC236}">
                    <a16:creationId xmlns:a16="http://schemas.microsoft.com/office/drawing/2014/main" id="{48122DB7-292F-E0E6-B880-19F45AF7244B}"/>
                  </a:ext>
                </a:extLst>
              </p:cNvPr>
              <p:cNvSpPr/>
              <p:nvPr/>
            </p:nvSpPr>
            <p:spPr>
              <a:xfrm>
                <a:off x="1907851" y="1461008"/>
                <a:ext cx="2434624" cy="707378"/>
              </a:xfrm>
              <a:prstGeom prst="flowChartTerminator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이여진</a:t>
                </a:r>
                <a:endPara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4B3BEEC-98A1-D998-A9B8-E19CEE462C78}"/>
                  </a:ext>
                </a:extLst>
              </p:cNvPr>
              <p:cNvSpPr/>
              <p:nvPr/>
            </p:nvSpPr>
            <p:spPr>
              <a:xfrm>
                <a:off x="1716019" y="1545244"/>
                <a:ext cx="537321" cy="536695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3</a:t>
                </a:r>
                <a:endPara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57DA49-A79F-23B5-627C-15E6DED45C9F}"/>
                </a:ext>
              </a:extLst>
            </p:cNvPr>
            <p:cNvSpPr txBox="1"/>
            <p:nvPr/>
          </p:nvSpPr>
          <p:spPr>
            <a:xfrm>
              <a:off x="5114820" y="919735"/>
              <a:ext cx="253306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마이페이지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구독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주문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적립금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- 1:1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채팅 문의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회원 홈페이지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UI</a:t>
              </a: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공지사항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/</a:t>
              </a: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자주묻는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질문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상품후기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9FB3C2D-C638-80E3-F5A5-11E12CEBEE2C}"/>
              </a:ext>
            </a:extLst>
          </p:cNvPr>
          <p:cNvGrpSpPr/>
          <p:nvPr/>
        </p:nvGrpSpPr>
        <p:grpSpPr>
          <a:xfrm>
            <a:off x="7680383" y="1071468"/>
            <a:ext cx="2538096" cy="3541954"/>
            <a:chOff x="7680383" y="1071468"/>
            <a:chExt cx="2538096" cy="354195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AC3C27D-A3FA-321D-BAF1-3651DE2255FD}"/>
                </a:ext>
              </a:extLst>
            </p:cNvPr>
            <p:cNvGrpSpPr/>
            <p:nvPr/>
          </p:nvGrpSpPr>
          <p:grpSpPr>
            <a:xfrm>
              <a:off x="7680383" y="2899484"/>
              <a:ext cx="1724733" cy="1713938"/>
              <a:chOff x="7909009" y="2807524"/>
              <a:chExt cx="1724733" cy="1713938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89EBA54-4878-6597-080F-0418BCA55FA2}"/>
                  </a:ext>
                </a:extLst>
              </p:cNvPr>
              <p:cNvSpPr/>
              <p:nvPr/>
            </p:nvSpPr>
            <p:spPr>
              <a:xfrm>
                <a:off x="7909009" y="2822038"/>
                <a:ext cx="1698172" cy="1699424"/>
              </a:xfrm>
              <a:prstGeom prst="ellipse">
                <a:avLst/>
              </a:prstGeom>
              <a:solidFill>
                <a:srgbClr val="C59B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F11EBEC-5535-ADD9-15B3-526FC153C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008" y="2807524"/>
                <a:ext cx="1542734" cy="1542734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FC77FAB-CB1C-1910-8C8E-261E8B25CD80}"/>
                </a:ext>
              </a:extLst>
            </p:cNvPr>
            <p:cNvGrpSpPr/>
            <p:nvPr/>
          </p:nvGrpSpPr>
          <p:grpSpPr>
            <a:xfrm>
              <a:off x="8012562" y="1071468"/>
              <a:ext cx="2205917" cy="594115"/>
              <a:chOff x="1698171" y="1304768"/>
              <a:chExt cx="2626457" cy="707378"/>
            </a:xfrm>
            <a:solidFill>
              <a:srgbClr val="C59B71"/>
            </a:solidFill>
          </p:grpSpPr>
          <p:sp>
            <p:nvSpPr>
              <p:cNvPr id="40" name="순서도: 수행의 시작/종료 39">
                <a:extLst>
                  <a:ext uri="{FF2B5EF4-FFF2-40B4-BE49-F238E27FC236}">
                    <a16:creationId xmlns:a16="http://schemas.microsoft.com/office/drawing/2014/main" id="{5C8734E9-1009-5E7F-A987-395B61FB2052}"/>
                  </a:ext>
                </a:extLst>
              </p:cNvPr>
              <p:cNvSpPr/>
              <p:nvPr/>
            </p:nvSpPr>
            <p:spPr>
              <a:xfrm>
                <a:off x="1890004" y="1304768"/>
                <a:ext cx="2434624" cy="707378"/>
              </a:xfrm>
              <a:prstGeom prst="flowChartTerminator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최경진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B85FE071-F589-0834-C9C5-9298F929C98A}"/>
                  </a:ext>
                </a:extLst>
              </p:cNvPr>
              <p:cNvSpPr/>
              <p:nvPr/>
            </p:nvSpPr>
            <p:spPr>
              <a:xfrm>
                <a:off x="1698171" y="1456003"/>
                <a:ext cx="537321" cy="536695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4</a:t>
                </a:r>
                <a:endPara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E32794-509B-9CAC-3816-5999749DF30F}"/>
                </a:ext>
              </a:extLst>
            </p:cNvPr>
            <p:cNvSpPr txBox="1"/>
            <p:nvPr/>
          </p:nvSpPr>
          <p:spPr>
            <a:xfrm>
              <a:off x="8405793" y="1669267"/>
              <a:ext cx="1659429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상품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회원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장바구니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정기구독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관리자 홈페이지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UI</a:t>
              </a: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PPT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 제작 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97541E1-F4C8-EDF5-8A06-369E7F970882}"/>
              </a:ext>
            </a:extLst>
          </p:cNvPr>
          <p:cNvGrpSpPr/>
          <p:nvPr/>
        </p:nvGrpSpPr>
        <p:grpSpPr>
          <a:xfrm>
            <a:off x="9077900" y="3276180"/>
            <a:ext cx="3011461" cy="3350497"/>
            <a:chOff x="9077900" y="3276180"/>
            <a:chExt cx="3011461" cy="335049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FACB0B7-4B00-4238-A2AC-F7B99054EDEF}"/>
                </a:ext>
              </a:extLst>
            </p:cNvPr>
            <p:cNvGrpSpPr/>
            <p:nvPr/>
          </p:nvGrpSpPr>
          <p:grpSpPr>
            <a:xfrm>
              <a:off x="9077900" y="4927253"/>
              <a:ext cx="1748960" cy="1699424"/>
              <a:chOff x="9286143" y="4836274"/>
              <a:chExt cx="1748960" cy="1699424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B1E9F59-9C5D-09E3-8998-DD5E9934E028}"/>
                  </a:ext>
                </a:extLst>
              </p:cNvPr>
              <p:cNvSpPr/>
              <p:nvPr/>
            </p:nvSpPr>
            <p:spPr>
              <a:xfrm>
                <a:off x="9286143" y="4836274"/>
                <a:ext cx="1698172" cy="1699424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78CF0DD-BEE1-1B56-51C3-A54E0A4E3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2368" y="4850788"/>
                <a:ext cx="1542735" cy="1542735"/>
              </a:xfrm>
              <a:prstGeom prst="rect">
                <a:avLst/>
              </a:prstGeom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48AF9DC-6BAD-B455-F7A0-2C1A9E3A0136}"/>
                </a:ext>
              </a:extLst>
            </p:cNvPr>
            <p:cNvGrpSpPr/>
            <p:nvPr/>
          </p:nvGrpSpPr>
          <p:grpSpPr>
            <a:xfrm>
              <a:off x="9883444" y="3276180"/>
              <a:ext cx="2205917" cy="594115"/>
              <a:chOff x="1698171" y="1443160"/>
              <a:chExt cx="2626457" cy="707378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3" name="순서도: 수행의 시작/종료 42">
                <a:extLst>
                  <a:ext uri="{FF2B5EF4-FFF2-40B4-BE49-F238E27FC236}">
                    <a16:creationId xmlns:a16="http://schemas.microsoft.com/office/drawing/2014/main" id="{E3FEACF6-1D9B-1EEB-6FE1-BE05A5A9C3B6}"/>
                  </a:ext>
                </a:extLst>
              </p:cNvPr>
              <p:cNvSpPr/>
              <p:nvPr/>
            </p:nvSpPr>
            <p:spPr>
              <a:xfrm>
                <a:off x="1890004" y="1443160"/>
                <a:ext cx="2434624" cy="707378"/>
              </a:xfrm>
              <a:prstGeom prst="flowChartTerminator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황산하</a:t>
                </a:r>
                <a:endParaRPr lang="en-US" altLang="ko-KR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8D851B93-9CF0-E081-E645-539701442CEB}"/>
                  </a:ext>
                </a:extLst>
              </p:cNvPr>
              <p:cNvSpPr/>
              <p:nvPr/>
            </p:nvSpPr>
            <p:spPr>
              <a:xfrm>
                <a:off x="1698171" y="1527394"/>
                <a:ext cx="537321" cy="536695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충북대70주년체 Regular" panose="020B0000000000000000" pitchFamily="50" charset="-127"/>
                    <a:ea typeface="충북대70주년체 Regular" panose="020B0000000000000000" pitchFamily="50" charset="-127"/>
                  </a:rPr>
                  <a:t>5</a:t>
                </a:r>
                <a:endParaRPr lang="ko-KR" altLang="en-US" b="1" dirty="0"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DE72E1E-0E8E-C92B-B312-540F6FDF674E}"/>
                </a:ext>
              </a:extLst>
            </p:cNvPr>
            <p:cNvSpPr txBox="1"/>
            <p:nvPr/>
          </p:nvSpPr>
          <p:spPr>
            <a:xfrm>
              <a:off x="10275334" y="3880791"/>
              <a:ext cx="143981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결제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/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정기결제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상세주문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배송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상품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관리자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거래처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관리자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충북대70주년체 Regular" panose="020B0000000000000000" pitchFamily="50" charset="-127"/>
                  <a:ea typeface="충북대70주년체 Regular" panose="020B0000000000000000" pitchFamily="50" charset="-127"/>
                </a:rPr>
                <a:t>)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29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87A1069-30CE-B934-DC06-1F4E1D03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78" y="1797712"/>
            <a:ext cx="11417643" cy="38976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FC17BF-9DFA-7422-5797-E46725E4E9FE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6897F-6188-CEDC-6CE3-7CF89262CBF8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개발일정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-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공정표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467E63-1C97-B695-CAF0-46EBF2DAB29C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C0C785-E605-C886-6B93-79DC99C9F3F3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개발일정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E2F9A-7514-A5E5-01A5-C79222CBB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5" t="3598" r="27619" b="26772"/>
          <a:stretch/>
        </p:blipFill>
        <p:spPr>
          <a:xfrm>
            <a:off x="391881" y="1042764"/>
            <a:ext cx="7895773" cy="5696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71F887-5F71-64B3-1151-5A6A8BD1B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57" t="39577" r="27500" b="6032"/>
          <a:stretch/>
        </p:blipFill>
        <p:spPr>
          <a:xfrm>
            <a:off x="4956626" y="2897863"/>
            <a:ext cx="6662057" cy="3730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F5EE52-7F7D-B410-5EAD-1AE86B7434F6}"/>
              </a:ext>
            </a:extLst>
          </p:cNvPr>
          <p:cNvSpPr txBox="1"/>
          <p:nvPr/>
        </p:nvSpPr>
        <p:spPr>
          <a:xfrm>
            <a:off x="9258300" y="1570204"/>
            <a:ext cx="328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일정 별 회의록</a:t>
            </a:r>
          </a:p>
        </p:txBody>
      </p:sp>
    </p:spTree>
    <p:extLst>
      <p:ext uri="{BB962C8B-B14F-4D97-AF65-F5344CB8AC3E}">
        <p14:creationId xmlns:p14="http://schemas.microsoft.com/office/powerpoint/2010/main" val="422816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467E63-1C97-B695-CAF0-46EBF2DAB29C}"/>
              </a:ext>
            </a:extLst>
          </p:cNvPr>
          <p:cNvSpPr txBox="1"/>
          <p:nvPr/>
        </p:nvSpPr>
        <p:spPr>
          <a:xfrm>
            <a:off x="1" y="-9496"/>
            <a:ext cx="12191999" cy="956224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C0C785-E605-C886-6B93-79DC99C9F3F3}"/>
              </a:ext>
            </a:extLst>
          </p:cNvPr>
          <p:cNvSpPr txBox="1"/>
          <p:nvPr/>
        </p:nvSpPr>
        <p:spPr>
          <a:xfrm>
            <a:off x="-1" y="86540"/>
            <a:ext cx="12191999" cy="655436"/>
          </a:xfrm>
          <a:prstGeom prst="rect">
            <a:avLst/>
          </a:prstGeom>
          <a:solidFill>
            <a:srgbClr val="EAD3B1"/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   개발일정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600CB-46F1-5E3F-4E0A-EBF3737B2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57" y="1791132"/>
            <a:ext cx="6076043" cy="476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5901F7-DF43-BF7D-E368-1EE7A4FC59D8}"/>
              </a:ext>
            </a:extLst>
          </p:cNvPr>
          <p:cNvSpPr txBox="1"/>
          <p:nvPr/>
        </p:nvSpPr>
        <p:spPr>
          <a:xfrm>
            <a:off x="362857" y="1229204"/>
            <a:ext cx="4643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프로젝트 진행상황 공유 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(</a:t>
            </a:r>
            <a:r>
              <a:rPr lang="ko-KR" altLang="en-US" sz="2000" dirty="0" err="1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칸반보드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 </a:t>
            </a:r>
            <a:r>
              <a:rPr lang="ko-KR" altLang="en-US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활용</a:t>
            </a:r>
            <a:r>
              <a:rPr lang="en-US" altLang="ko-KR" sz="2000" dirty="0">
                <a:latin typeface="충북대70주년체 Regular" panose="020B0000000000000000" pitchFamily="50" charset="-127"/>
                <a:ea typeface="충북대70주년체 Regular" panose="020B0000000000000000" pitchFamily="50" charset="-127"/>
              </a:rPr>
              <a:t>)</a:t>
            </a:r>
            <a:endParaRPr lang="ko-KR" altLang="en-US" sz="2000" dirty="0">
              <a:latin typeface="충북대70주년체 Regular" panose="020B0000000000000000" pitchFamily="50" charset="-127"/>
              <a:ea typeface="충북대70주년체 Regular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57D3DB-F97E-F556-1A70-A8A106FAFDEE}"/>
              </a:ext>
            </a:extLst>
          </p:cNvPr>
          <p:cNvGrpSpPr/>
          <p:nvPr/>
        </p:nvGrpSpPr>
        <p:grpSpPr>
          <a:xfrm>
            <a:off x="6489700" y="1229204"/>
            <a:ext cx="5339443" cy="5325202"/>
            <a:chOff x="6489700" y="1229204"/>
            <a:chExt cx="5339443" cy="53252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64BEE8C-1963-FC19-6BCC-6EBFD25BF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24" t="3113" r="29688" b="7963"/>
            <a:stretch/>
          </p:blipFill>
          <p:spPr>
            <a:xfrm>
              <a:off x="7018337" y="1229204"/>
              <a:ext cx="4810806" cy="53252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215DC58C-EF5E-A590-56FE-2C71B7F4A78D}"/>
                </a:ext>
              </a:extLst>
            </p:cNvPr>
            <p:cNvSpPr/>
            <p:nvPr/>
          </p:nvSpPr>
          <p:spPr>
            <a:xfrm>
              <a:off x="6489700" y="3606800"/>
              <a:ext cx="406400" cy="228600"/>
            </a:xfrm>
            <a:prstGeom prst="rightArrow">
              <a:avLst/>
            </a:prstGeom>
            <a:noFill/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14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귤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2616</Words>
  <Application>Microsoft Office PowerPoint</Application>
  <PresentationFormat>와이드스크린</PresentationFormat>
  <Paragraphs>268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Wingdings</vt:lpstr>
      <vt:lpstr>Arial</vt:lpstr>
      <vt:lpstr>맑은 고딕</vt:lpstr>
      <vt:lpstr>충북대70주년체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IntelliGYM</dc:title>
  <dc:creator>Lee Yeojin</dc:creator>
  <cp:lastModifiedBy>Choi Gyoung-Jin</cp:lastModifiedBy>
  <cp:revision>69</cp:revision>
  <dcterms:created xsi:type="dcterms:W3CDTF">2022-08-21T07:44:11Z</dcterms:created>
  <dcterms:modified xsi:type="dcterms:W3CDTF">2022-12-21T15:08:49Z</dcterms:modified>
</cp:coreProperties>
</file>